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3"/>
  </p:notesMasterIdLst>
  <p:handoutMasterIdLst>
    <p:handoutMasterId r:id="rId54"/>
  </p:handoutMasterIdLst>
  <p:sldIdLst>
    <p:sldId id="256" r:id="rId2"/>
    <p:sldId id="322" r:id="rId3"/>
    <p:sldId id="327" r:id="rId4"/>
    <p:sldId id="332" r:id="rId5"/>
    <p:sldId id="346" r:id="rId6"/>
    <p:sldId id="323" r:id="rId7"/>
    <p:sldId id="347" r:id="rId8"/>
    <p:sldId id="348" r:id="rId9"/>
    <p:sldId id="333" r:id="rId10"/>
    <p:sldId id="325" r:id="rId11"/>
    <p:sldId id="350" r:id="rId12"/>
    <p:sldId id="389" r:id="rId13"/>
    <p:sldId id="360" r:id="rId14"/>
    <p:sldId id="390" r:id="rId15"/>
    <p:sldId id="391" r:id="rId16"/>
    <p:sldId id="392" r:id="rId17"/>
    <p:sldId id="393" r:id="rId18"/>
    <p:sldId id="361" r:id="rId19"/>
    <p:sldId id="362" r:id="rId20"/>
    <p:sldId id="363" r:id="rId21"/>
    <p:sldId id="364" r:id="rId22"/>
    <p:sldId id="365" r:id="rId23"/>
    <p:sldId id="366" r:id="rId24"/>
    <p:sldId id="370" r:id="rId25"/>
    <p:sldId id="371" r:id="rId26"/>
    <p:sldId id="367" r:id="rId27"/>
    <p:sldId id="368" r:id="rId28"/>
    <p:sldId id="383" r:id="rId29"/>
    <p:sldId id="374" r:id="rId30"/>
    <p:sldId id="375" r:id="rId31"/>
    <p:sldId id="377" r:id="rId32"/>
    <p:sldId id="381" r:id="rId33"/>
    <p:sldId id="385" r:id="rId34"/>
    <p:sldId id="386" r:id="rId35"/>
    <p:sldId id="382" r:id="rId36"/>
    <p:sldId id="387" r:id="rId37"/>
    <p:sldId id="388" r:id="rId38"/>
    <p:sldId id="329" r:id="rId39"/>
    <p:sldId id="340" r:id="rId40"/>
    <p:sldId id="395" r:id="rId41"/>
    <p:sldId id="396" r:id="rId42"/>
    <p:sldId id="397" r:id="rId43"/>
    <p:sldId id="355" r:id="rId44"/>
    <p:sldId id="335" r:id="rId45"/>
    <p:sldId id="372" r:id="rId46"/>
    <p:sldId id="384" r:id="rId47"/>
    <p:sldId id="376" r:id="rId48"/>
    <p:sldId id="378" r:id="rId49"/>
    <p:sldId id="380" r:id="rId50"/>
    <p:sldId id="379" r:id="rId51"/>
    <p:sldId id="326" r:id="rId52"/>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101" d="100"/>
          <a:sy n="101" d="100"/>
        </p:scale>
        <p:origin x="229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2015-10-14</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2015-10-14</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14</a:t>
            </a:fld>
            <a:endParaRPr lang="en-US"/>
          </a:p>
        </p:txBody>
      </p:sp>
    </p:spTree>
    <p:extLst>
      <p:ext uri="{BB962C8B-B14F-4D97-AF65-F5344CB8AC3E}">
        <p14:creationId xmlns:p14="http://schemas.microsoft.com/office/powerpoint/2010/main" val="271226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15</a:t>
            </a:fld>
            <a:endParaRPr lang="en-US"/>
          </a:p>
        </p:txBody>
      </p:sp>
    </p:spTree>
    <p:extLst>
      <p:ext uri="{BB962C8B-B14F-4D97-AF65-F5344CB8AC3E}">
        <p14:creationId xmlns:p14="http://schemas.microsoft.com/office/powerpoint/2010/main" val="268974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16</a:t>
            </a:fld>
            <a:endParaRPr lang="en-US"/>
          </a:p>
        </p:txBody>
      </p:sp>
    </p:spTree>
    <p:extLst>
      <p:ext uri="{BB962C8B-B14F-4D97-AF65-F5344CB8AC3E}">
        <p14:creationId xmlns:p14="http://schemas.microsoft.com/office/powerpoint/2010/main" val="334893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17</a:t>
            </a:fld>
            <a:endParaRPr lang="en-US"/>
          </a:p>
        </p:txBody>
      </p:sp>
    </p:spTree>
    <p:extLst>
      <p:ext uri="{BB962C8B-B14F-4D97-AF65-F5344CB8AC3E}">
        <p14:creationId xmlns:p14="http://schemas.microsoft.com/office/powerpoint/2010/main" val="423540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line indicating period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19</a:t>
            </a:fld>
            <a:endParaRPr lang="en-US"/>
          </a:p>
        </p:txBody>
      </p:sp>
    </p:spTree>
    <p:extLst>
      <p:ext uri="{BB962C8B-B14F-4D97-AF65-F5344CB8AC3E}">
        <p14:creationId xmlns:p14="http://schemas.microsoft.com/office/powerpoint/2010/main" val="2774407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mention tipping</a:t>
            </a:r>
            <a:r>
              <a:rPr lang="en-US" baseline="0" dirty="0" smtClean="0"/>
              <a:t> point and having a margin around it </a:t>
            </a:r>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67723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mention way up front that it’s periodic/cyclic</a:t>
            </a:r>
            <a:r>
              <a:rPr lang="en-US" baseline="0" dirty="0" smtClean="0"/>
              <a:t> in TDMA ROUNDS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23</a:t>
            </a:fld>
            <a:endParaRPr lang="en-US"/>
          </a:p>
        </p:txBody>
      </p:sp>
    </p:spTree>
    <p:extLst>
      <p:ext uri="{BB962C8B-B14F-4D97-AF65-F5344CB8AC3E}">
        <p14:creationId xmlns:p14="http://schemas.microsoft.com/office/powerpoint/2010/main" val="273948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using a detailed model of TDMA we can get valid analysis</a:t>
            </a:r>
            <a:r>
              <a:rPr lang="en-US" baseline="0" dirty="0" smtClean="0"/>
              <a:t> results</a:t>
            </a:r>
          </a:p>
          <a:p>
            <a:endParaRPr lang="en-US" baseline="0" dirty="0" smtClean="0"/>
          </a:p>
          <a:p>
            <a:r>
              <a:rPr lang="en-US" baseline="0" dirty="0" smtClean="0"/>
              <a:t>Explain based on shared bandwidth</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Making the assumption/point works because we can add/subtract linearly</a:t>
            </a:r>
          </a:p>
          <a:p>
            <a:endParaRPr lang="en-US" baseline="0" dirty="0" smtClean="0"/>
          </a:p>
          <a:p>
            <a:r>
              <a:rPr lang="en-US" baseline="0" dirty="0" smtClean="0"/>
              <a:t>Mention TC/</a:t>
            </a:r>
            <a:r>
              <a:rPr lang="en-US" baseline="0" dirty="0" err="1" smtClean="0"/>
              <a:t>dscp</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WHY? : want to analyze networks which have variable delays</a:t>
            </a:r>
          </a:p>
          <a:p>
            <a:r>
              <a:rPr lang="en-US" dirty="0" smtClean="0"/>
              <a:t>Linear continuous delay function</a:t>
            </a:r>
          </a:p>
          <a:p>
            <a:r>
              <a:rPr lang="en-US" dirty="0" smtClean="0"/>
              <a:t>Just mention talk</a:t>
            </a:r>
            <a:r>
              <a:rPr lang="en-US" baseline="0" dirty="0" smtClean="0"/>
              <a:t> here about the periodicity and the requirement that the delay profile be periodic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28265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this</a:t>
            </a:r>
            <a:r>
              <a:rPr lang="en-US" baseline="0" dirty="0" smtClean="0"/>
              <a:t> is mostly relevant to wired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28</a:t>
            </a:fld>
            <a:endParaRPr lang="en-US"/>
          </a:p>
        </p:txBody>
      </p:sp>
    </p:spTree>
    <p:extLst>
      <p:ext uri="{BB962C8B-B14F-4D97-AF65-F5344CB8AC3E}">
        <p14:creationId xmlns:p14="http://schemas.microsoft.com/office/powerpoint/2010/main" val="4236866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29</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30</a:t>
            </a:fld>
            <a:endParaRPr lang="en-US"/>
          </a:p>
        </p:txBody>
      </p:sp>
    </p:spTree>
    <p:extLst>
      <p:ext uri="{BB962C8B-B14F-4D97-AF65-F5344CB8AC3E}">
        <p14:creationId xmlns:p14="http://schemas.microsoft.com/office/powerpoint/2010/main" val="2984159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32</a:t>
            </a:fld>
            <a:endParaRPr lang="en-US"/>
          </a:p>
        </p:txBody>
      </p:sp>
    </p:spTree>
    <p:extLst>
      <p:ext uri="{BB962C8B-B14F-4D97-AF65-F5344CB8AC3E}">
        <p14:creationId xmlns:p14="http://schemas.microsoft.com/office/powerpoint/2010/main" val="26577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35</a:t>
            </a:fld>
            <a:endParaRPr lang="en-US"/>
          </a:p>
        </p:txBody>
      </p:sp>
    </p:spTree>
    <p:extLst>
      <p:ext uri="{BB962C8B-B14F-4D97-AF65-F5344CB8AC3E}">
        <p14:creationId xmlns:p14="http://schemas.microsoft.com/office/powerpoint/2010/main" val="1646425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36</a:t>
            </a:fld>
            <a:endParaRPr lang="en-US"/>
          </a:p>
        </p:txBody>
      </p:sp>
    </p:spTree>
    <p:extLst>
      <p:ext uri="{BB962C8B-B14F-4D97-AF65-F5344CB8AC3E}">
        <p14:creationId xmlns:p14="http://schemas.microsoft.com/office/powerpoint/2010/main" val="3804577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45</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as backup slide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46</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49</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what exactly is </a:t>
            </a:r>
            <a:r>
              <a:rPr lang="en-US" dirty="0" err="1" smtClean="0"/>
              <a:t>bw</a:t>
            </a:r>
            <a:r>
              <a:rPr lang="en-US" dirty="0" smtClean="0"/>
              <a:t>/latency,</a:t>
            </a:r>
            <a:r>
              <a:rPr lang="en-US" baseline="0" dirty="0" smtClean="0"/>
              <a:t>   bit/s over averaging interval</a:t>
            </a:r>
          </a:p>
          <a:p>
            <a:endParaRPr lang="en-US" baseline="0" dirty="0" smtClean="0"/>
          </a:p>
          <a:p>
            <a:r>
              <a:rPr lang="en-US" baseline="0" dirty="0" smtClean="0"/>
              <a:t>Define what we mean by applications : mention that we’re looking at application platforms, want to run wide variety of applications on the platform, need to make sure they will work on the platform</a:t>
            </a:r>
          </a:p>
          <a:p>
            <a:endParaRPr lang="en-US" baseline="0" dirty="0" smtClean="0"/>
          </a:p>
          <a:p>
            <a:r>
              <a:rPr lang="en-US" baseline="0" dirty="0" smtClean="0"/>
              <a:t>Make sure to keep distinction between network/system/application</a:t>
            </a:r>
            <a:endParaRPr lang="en-US" dirty="0" smtClean="0"/>
          </a:p>
          <a:p>
            <a:endParaRPr lang="en-US" dirty="0" smtClean="0"/>
          </a:p>
          <a:p>
            <a:endParaRPr lang="en-US" dirty="0" smtClean="0"/>
          </a:p>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50</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51</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Mention specific accuracy issue (mention why the built </a:t>
            </a:r>
            <a:r>
              <a:rPr lang="en-US" baseline="0" dirty="0" err="1" smtClean="0"/>
              <a:t>emulab</a:t>
            </a:r>
            <a:r>
              <a:rPr lang="en-US" baseline="0" dirty="0" smtClean="0"/>
              <a:t>)</a:t>
            </a:r>
          </a:p>
          <a:p>
            <a:endParaRPr lang="en-US" baseline="0" dirty="0" smtClean="0"/>
          </a:p>
          <a:p>
            <a:r>
              <a:rPr lang="en-US" baseline="0" dirty="0" smtClean="0"/>
              <a:t>Don’t model channel interference : need to state this</a:t>
            </a:r>
          </a:p>
          <a:p>
            <a:endParaRPr lang="en-US" baseline="0" dirty="0" smtClean="0"/>
          </a:p>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p>
          <a:p>
            <a:endParaRPr lang="en-US" baseline="0" dirty="0" smtClean="0"/>
          </a:p>
          <a:p>
            <a:r>
              <a:rPr lang="en-US" baseline="0" dirty="0" smtClean="0"/>
              <a:t>Stick to probabilistic; not stochastic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exactly what (min,+)-calculus</a:t>
            </a:r>
            <a:r>
              <a:rPr lang="en-US" baseline="0" dirty="0" smtClean="0"/>
              <a:t> is</a:t>
            </a:r>
          </a:p>
          <a:p>
            <a:r>
              <a:rPr lang="en-US" baseline="0" dirty="0" smtClean="0"/>
              <a:t>Make sure to mention it’s not the same convolution</a:t>
            </a:r>
          </a:p>
          <a:p>
            <a:r>
              <a:rPr lang="en-US" baseline="0" dirty="0" smtClean="0"/>
              <a:t>Mention exactly the backlog and why it exists (simple explanation is better)</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7</a:t>
            </a:fld>
            <a:endParaRPr lang="en-US"/>
          </a:p>
        </p:txBody>
      </p:sp>
    </p:spTree>
    <p:extLst>
      <p:ext uri="{BB962C8B-B14F-4D97-AF65-F5344CB8AC3E}">
        <p14:creationId xmlns:p14="http://schemas.microsoft.com/office/powerpoint/2010/main" val="290854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10</a:t>
            </a:fld>
            <a:endParaRPr lang="en-US"/>
          </a:p>
        </p:txBody>
      </p:sp>
    </p:spTree>
    <p:extLst>
      <p:ext uri="{BB962C8B-B14F-4D97-AF65-F5344CB8AC3E}">
        <p14:creationId xmlns:p14="http://schemas.microsoft.com/office/powerpoint/2010/main" val="26518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Spend time on the figure; really explain it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2015-10-14</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2015-10-14</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12" Type="http://schemas.openxmlformats.org/officeDocument/2006/relationships/image" Target="../media/image37.png"/><Relationship Id="rId7" Type="http://schemas.openxmlformats.org/officeDocument/2006/relationships/image" Target="../media/image371.png"/><Relationship Id="rId2" Type="http://schemas.openxmlformats.org/officeDocument/2006/relationships/notesSlide" Target="../notesSlides/notesSlide18.xml"/><Relationship Id="rId1" Type="http://schemas.openxmlformats.org/officeDocument/2006/relationships/slideLayout" Target="../slideLayouts/slideLayout2.xml"/><Relationship Id="rId11" Type="http://schemas.openxmlformats.org/officeDocument/2006/relationships/image" Target="../media/image36.png"/><Relationship Id="rId6" Type="http://schemas.openxmlformats.org/officeDocument/2006/relationships/image" Target="../media/image360.png"/><Relationship Id="rId5" Type="http://schemas.openxmlformats.org/officeDocument/2006/relationships/image" Target="../media/image350.png"/><Relationship Id="rId10" Type="http://schemas.openxmlformats.org/officeDocument/2006/relationships/image" Target="../media/image35.pn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Autofit/>
          </a:bodyPr>
          <a:lstStyle/>
          <a:p>
            <a:r>
              <a:rPr lang="en-US" sz="1400" dirty="0" smtClean="0"/>
              <a:t>To address the issues described above, we have developed a network modeling paradigm similar to Network Calculus’ arrival curves and service curves,</a:t>
            </a:r>
            <a:r>
              <a:rPr lang="en-US" sz="1400" dirty="0"/>
              <a:t> </a:t>
            </a:r>
            <a:r>
              <a:rPr lang="en-US" sz="1400" dirty="0" smtClean="0"/>
              <a:t>called</a:t>
            </a:r>
            <a:r>
              <a:rPr lang="en-US" sz="1400" dirty="0"/>
              <a:t> </a:t>
            </a:r>
            <a:r>
              <a:rPr lang="en-US" sz="1400" b="1" i="1" dirty="0" smtClean="0"/>
              <a:t>P</a:t>
            </a:r>
            <a:r>
              <a:rPr lang="en-US" sz="1400" i="1" dirty="0" smtClean="0"/>
              <a:t>recise </a:t>
            </a:r>
            <a:r>
              <a:rPr lang="en-US" sz="1400" b="1" i="1" dirty="0" smtClean="0"/>
              <a:t>N</a:t>
            </a:r>
            <a:r>
              <a:rPr lang="en-US" sz="1400" i="1" dirty="0" smtClean="0"/>
              <a:t>etwork </a:t>
            </a:r>
            <a:r>
              <a:rPr lang="en-US" sz="1400" b="1" i="1" dirty="0" smtClean="0"/>
              <a:t>P</a:t>
            </a:r>
            <a:r>
              <a:rPr lang="en-US" sz="1400" i="1" dirty="0" smtClean="0"/>
              <a:t>erformance </a:t>
            </a:r>
            <a:r>
              <a:rPr lang="en-US" sz="1400" b="1" i="1" dirty="0" smtClean="0"/>
              <a:t>P</a:t>
            </a:r>
            <a:r>
              <a:rPr lang="en-US" sz="1400" i="1" dirty="0" smtClean="0"/>
              <a:t>rediction </a:t>
            </a:r>
            <a:r>
              <a:rPr lang="en-US" sz="1400" dirty="0" smtClean="0"/>
              <a:t>(</a:t>
            </a:r>
            <a:r>
              <a:rPr lang="en-US" sz="1400" b="1" dirty="0" smtClean="0"/>
              <a:t>PNP</a:t>
            </a:r>
            <a:r>
              <a:rPr lang="en-US" sz="1400" b="1" baseline="30000" dirty="0" smtClean="0"/>
              <a:t>2</a:t>
            </a:r>
            <a:r>
              <a:rPr lang="en-US" sz="1400" b="1" dirty="0" smtClean="0"/>
              <a:t>)</a:t>
            </a:r>
          </a:p>
          <a:p>
            <a:r>
              <a:rPr lang="en-US" sz="1400" dirty="0" smtClean="0"/>
              <a:t>In contrast to Network Calculus, we precisely model the network traffic as a function of time, i.e. bits produced or serviced as functions of time</a:t>
            </a:r>
          </a:p>
          <a:p>
            <a:r>
              <a:rPr lang="en-US" sz="1400" dirty="0" smtClean="0"/>
              <a:t>Convolve the</a:t>
            </a:r>
            <a:r>
              <a:rPr lang="en-US" sz="1400" dirty="0"/>
              <a:t> </a:t>
            </a:r>
            <a:r>
              <a:rPr lang="en-US" sz="1400" dirty="0" smtClean="0"/>
              <a:t>application</a:t>
            </a:r>
            <a:r>
              <a:rPr lang="en-US" sz="1400" dirty="0"/>
              <a:t> </a:t>
            </a:r>
            <a:r>
              <a:rPr lang="en-US" sz="1400" dirty="0" smtClean="0"/>
              <a:t>data</a:t>
            </a:r>
            <a:r>
              <a:rPr lang="en-US" sz="1400" dirty="0"/>
              <a:t> </a:t>
            </a:r>
            <a:r>
              <a:rPr lang="en-US" sz="1400" dirty="0" smtClean="0"/>
              <a:t>profile</a:t>
            </a:r>
            <a:r>
              <a:rPr lang="en-US" sz="1400" dirty="0"/>
              <a:t> </a:t>
            </a:r>
            <a:r>
              <a:rPr lang="en-US" sz="1400" dirty="0" smtClean="0"/>
              <a:t>with</a:t>
            </a:r>
            <a:r>
              <a:rPr lang="en-US" sz="1400" dirty="0"/>
              <a:t> </a:t>
            </a:r>
            <a:r>
              <a:rPr lang="en-US" sz="1400" dirty="0" smtClean="0"/>
              <a:t>the</a:t>
            </a:r>
            <a:r>
              <a:rPr lang="en-US" sz="1400" dirty="0"/>
              <a:t> </a:t>
            </a:r>
            <a:r>
              <a:rPr lang="en-US" sz="1400" dirty="0" smtClean="0"/>
              <a:t>network capacity profile</a:t>
            </a:r>
            <a:r>
              <a:rPr lang="en-US" sz="1400" dirty="0"/>
              <a:t> </a:t>
            </a:r>
            <a:r>
              <a:rPr lang="en-US" sz="1400" dirty="0" smtClean="0"/>
              <a:t>to</a:t>
            </a:r>
            <a:r>
              <a:rPr lang="en-US" sz="1400" dirty="0"/>
              <a:t> </a:t>
            </a:r>
            <a:r>
              <a:rPr lang="en-US" sz="1400" dirty="0" smtClean="0"/>
              <a:t>obtain</a:t>
            </a:r>
            <a:r>
              <a:rPr lang="en-US" sz="1400" dirty="0"/>
              <a:t> </a:t>
            </a:r>
            <a:r>
              <a:rPr lang="en-US" sz="1400" dirty="0" smtClean="0"/>
              <a:t>transmitted data profile</a:t>
            </a:r>
          </a:p>
          <a:p>
            <a:pPr lvl="1"/>
            <a:r>
              <a:rPr lang="en-US" sz="1200" i="1" dirty="0" smtClean="0"/>
              <a:t>r[t]</a:t>
            </a:r>
            <a:r>
              <a:rPr lang="en-US" sz="1200" dirty="0"/>
              <a:t> </a:t>
            </a:r>
            <a:r>
              <a:rPr lang="en-US" sz="1200" dirty="0" smtClean="0"/>
              <a:t>:</a:t>
            </a:r>
            <a:r>
              <a:rPr lang="en-US" sz="1200" dirty="0"/>
              <a:t> application (</a:t>
            </a:r>
            <a:r>
              <a:rPr lang="en-US" sz="1200" i="1" dirty="0"/>
              <a:t>required</a:t>
            </a:r>
            <a:r>
              <a:rPr lang="en-US" sz="1200" dirty="0" smtClean="0"/>
              <a:t>) data profile </a:t>
            </a:r>
          </a:p>
          <a:p>
            <a:pPr lvl="1"/>
            <a:r>
              <a:rPr lang="en-US" sz="1200" i="1" dirty="0" smtClean="0"/>
              <a:t>p[t]</a:t>
            </a:r>
            <a:r>
              <a:rPr lang="en-US" sz="1200" dirty="0" smtClean="0"/>
              <a:t> : </a:t>
            </a:r>
            <a:r>
              <a:rPr lang="en-US" sz="1200" dirty="0"/>
              <a:t>network (</a:t>
            </a:r>
            <a:r>
              <a:rPr lang="en-US" sz="1200" i="1" dirty="0"/>
              <a:t>provided</a:t>
            </a:r>
            <a:r>
              <a:rPr lang="en-US" sz="1200" dirty="0"/>
              <a:t>) capacity profile</a:t>
            </a:r>
            <a:endParaRPr lang="en-US" sz="1200" dirty="0" smtClean="0"/>
          </a:p>
          <a:p>
            <a:pPr lvl="1"/>
            <a:r>
              <a:rPr lang="en-US" sz="1200" i="1" dirty="0"/>
              <a:t>o</a:t>
            </a:r>
            <a:r>
              <a:rPr lang="en-US" sz="1200" i="1" dirty="0" smtClean="0"/>
              <a:t>[t]</a:t>
            </a:r>
            <a:r>
              <a:rPr lang="en-US" sz="1200" dirty="0" smtClean="0"/>
              <a:t> : the transmitted </a:t>
            </a:r>
            <a:r>
              <a:rPr lang="en-US" sz="1200" i="1" dirty="0"/>
              <a:t>(output)</a:t>
            </a:r>
            <a:r>
              <a:rPr lang="en-US" sz="1200" dirty="0" smtClean="0"/>
              <a:t> data profile</a:t>
            </a:r>
            <a:endParaRPr lang="en-US" sz="1200" i="1" dirty="0" smtClean="0"/>
          </a:p>
          <a:p>
            <a:r>
              <a:rPr lang="en-US" sz="1400" dirty="0" smtClean="0"/>
              <a:t>Assumptions:</a:t>
            </a:r>
          </a:p>
          <a:p>
            <a:pPr lvl="1"/>
            <a:r>
              <a:rPr lang="en-US" sz="1200" dirty="0"/>
              <a:t>K</a:t>
            </a:r>
            <a:r>
              <a:rPr lang="en-US" sz="1200" dirty="0" smtClean="0"/>
              <a:t>now </a:t>
            </a:r>
            <a:r>
              <a:rPr lang="en-US" sz="1200" dirty="0"/>
              <a:t>at design-time how the application </a:t>
            </a:r>
            <a:r>
              <a:rPr lang="en-US" sz="1200" dirty="0" smtClean="0"/>
              <a:t>and </a:t>
            </a:r>
            <a:r>
              <a:rPr lang="en-US" sz="1200" dirty="0"/>
              <a:t>the network will perform</a:t>
            </a:r>
          </a:p>
          <a:p>
            <a:pPr lvl="1"/>
            <a:r>
              <a:rPr lang="en-US" sz="1200" dirty="0"/>
              <a:t>Time-Synchronization between the nodes</a:t>
            </a:r>
          </a:p>
          <a:p>
            <a:pPr lvl="1"/>
            <a:r>
              <a:rPr lang="en-US" sz="1200" dirty="0"/>
              <a:t>State-less transmission protocols, e.g. UDP</a:t>
            </a:r>
          </a:p>
          <a:p>
            <a:pPr lvl="1"/>
            <a:r>
              <a:rPr lang="en-US" sz="1200" dirty="0"/>
              <a:t>No packet loss or transmission errors</a:t>
            </a:r>
          </a:p>
          <a:p>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3614039" y="5672842"/>
                <a:ext cx="5195316" cy="11089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𝑝</m:t>
                          </m:r>
                        </m:e>
                      </m:d>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e>
                              </m:d>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𝑏𝑢𝑓𝑓𝑒𝑟</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sup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  :  </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i="1">
                                  <a:latin typeface="Cambria Math" panose="02040503050406030204" pitchFamily="18" charset="0"/>
                                </a:rPr>
                                <m:t>ℕ</m:t>
                              </m:r>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𝑑𝑒𝑙𝑎𝑦</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sup</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𝑜</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 }</m:t>
                      </m:r>
                    </m:oMath>
                  </m:oMathPara>
                </a14:m>
                <a:endParaRPr lang="en-US" sz="1600" dirty="0"/>
              </a:p>
            </p:txBody>
          </p:sp>
        </mc:Choice>
        <mc:Fallback>
          <p:sp>
            <p:nvSpPr>
              <p:cNvPr id="5" name="TextBox 4"/>
              <p:cNvSpPr txBox="1">
                <a:spLocks noRot="1" noChangeAspect="1" noMove="1" noResize="1" noEditPoints="1" noAdjustHandles="1" noChangeArrowheads="1" noChangeShapeType="1" noTextEdit="1"/>
              </p:cNvSpPr>
              <p:nvPr/>
            </p:nvSpPr>
            <p:spPr>
              <a:xfrm>
                <a:off x="3614039" y="5672842"/>
                <a:ext cx="5195316" cy="1108958"/>
              </a:xfrm>
              <a:prstGeom prst="rect">
                <a:avLst/>
              </a:prstGeom>
              <a:blipFill>
                <a:blip r:embed="rId3"/>
                <a:stretch>
                  <a:fillRect b="-3297"/>
                </a:stretch>
              </a:blipFill>
            </p:spPr>
            <p:txBody>
              <a:bodyPr/>
              <a:lstStyle/>
              <a:p>
                <a:r>
                  <a:rPr lang="en-US">
                    <a:noFill/>
                  </a:rPr>
                  <a:t> </a:t>
                </a:r>
              </a:p>
            </p:txBody>
          </p:sp>
        </mc:Fallback>
      </mc:AlternateContent>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8264" t="5185" r="8264" b="4939"/>
          <a:stretch/>
        </p:blipFill>
        <p:spPr>
          <a:xfrm>
            <a:off x="1647444" y="1905000"/>
            <a:ext cx="5867400" cy="4767263"/>
          </a:xfrm>
        </p:spPr>
      </p:pic>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806244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3212"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823"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3212"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824"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pic>
        <p:nvPicPr>
          <p:cNvPr id="2" name="Picture 1"/>
          <p:cNvPicPr>
            <a:picLocks noChangeAspect="1"/>
          </p:cNvPicPr>
          <p:nvPr/>
        </p:nvPicPr>
        <p:blipFill rotWithShape="1">
          <a:blip r:embed="rId8" cstate="print">
            <a:extLst>
              <a:ext uri="{28A0092B-C50C-407E-A947-70E740481C1C}">
                <a14:useLocalDpi xmlns:a14="http://schemas.microsoft.com/office/drawing/2010/main" val="0"/>
              </a:ext>
            </a:extLst>
          </a:blip>
          <a:srcRect l="14709" t="9056" r="14677" b="18496"/>
          <a:stretch/>
        </p:blipFill>
        <p:spPr>
          <a:xfrm>
            <a:off x="6705600" y="990600"/>
            <a:ext cx="2057400" cy="1592826"/>
          </a:xfrm>
          <a:prstGeom prst="rect">
            <a:avLst/>
          </a:prstGeom>
          <a:ln>
            <a:noFill/>
          </a:ln>
          <a:effectLst>
            <a:outerShdw blurRad="292100" dist="139700" dir="2700000" algn="tl" rotWithShape="0">
              <a:srgbClr val="333333">
                <a:alpha val="65000"/>
              </a:srgbClr>
            </a:outerShdw>
          </a:effectLst>
        </p:spPr>
      </p:pic>
      <p:sp>
        <p:nvSpPr>
          <p:cNvPr id="3" name="Isosceles Triangle 2"/>
          <p:cNvSpPr/>
          <p:nvPr/>
        </p:nvSpPr>
        <p:spPr>
          <a:xfrm rot="16200000">
            <a:off x="5390043" y="1267869"/>
            <a:ext cx="1592826" cy="1038288"/>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1"/>
            <a:ext cx="8172448" cy="56007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
        <p:nvSpPr>
          <p:cNvPr id="12" name="TextBox 11"/>
          <p:cNvSpPr txBox="1"/>
          <p:nvPr/>
        </p:nvSpPr>
        <p:spPr>
          <a:xfrm>
            <a:off x="225648" y="335151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31" y="787912"/>
            <a:ext cx="7158569" cy="540186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8881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467" y="764664"/>
            <a:ext cx="7181425" cy="541911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328955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spTree>
    <p:extLst>
      <p:ext uri="{BB962C8B-B14F-4D97-AF65-F5344CB8AC3E}">
        <p14:creationId xmlns:p14="http://schemas.microsoft.com/office/powerpoint/2010/main" val="897954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85800"/>
            <a:ext cx="8153398" cy="56388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02" y="806470"/>
            <a:ext cx="7152731" cy="53974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3205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3376809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09600"/>
            <a:ext cx="8229598" cy="5715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4202" y="739538"/>
            <a:ext cx="7229149" cy="545512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2824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2460632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5458" y="4121180"/>
            <a:ext cx="3424881"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461" y="1532194"/>
            <a:ext cx="3430935" cy="258898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458" y="1536762"/>
            <a:ext cx="3424880" cy="25844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458" y="4121181"/>
            <a:ext cx="342488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cxnSp>
        <p:nvCxnSpPr>
          <p:cNvPr id="17" name="Straight Arrow Connector 16"/>
          <p:cNvCxnSpPr/>
          <p:nvPr/>
        </p:nvCxnSpPr>
        <p:spPr>
          <a:xfrm>
            <a:off x="4800600" y="38862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8" name="Straight Arrow Connector 17"/>
          <p:cNvCxnSpPr/>
          <p:nvPr/>
        </p:nvCxnSpPr>
        <p:spPr>
          <a:xfrm flipH="1">
            <a:off x="6096000" y="39624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Arrow Connector 20"/>
          <p:cNvCxnSpPr/>
          <p:nvPr/>
        </p:nvCxnSpPr>
        <p:spPr>
          <a:xfrm>
            <a:off x="1366518" y="3900203"/>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2" name="Straight Arrow Connector 21"/>
          <p:cNvCxnSpPr/>
          <p:nvPr/>
        </p:nvCxnSpPr>
        <p:spPr>
          <a:xfrm flipH="1">
            <a:off x="2661918" y="3976403"/>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l="14213" t="12060" r="21370" b="21544"/>
          <a:stretch/>
        </p:blipFill>
        <p:spPr>
          <a:xfrm>
            <a:off x="7183492" y="1729422"/>
            <a:ext cx="1981198" cy="1540932"/>
          </a:xfrm>
          <a:prstGeom prst="rect">
            <a:avLst/>
          </a:prstGeom>
          <a:ln>
            <a:noFill/>
          </a:ln>
          <a:effectLst>
            <a:outerShdw blurRad="292100" dist="139700" dir="2700000" algn="tl" rotWithShape="0">
              <a:srgbClr val="333333">
                <a:alpha val="65000"/>
              </a:srgbClr>
            </a:outerShdw>
          </a:effectLst>
        </p:spPr>
      </p:pic>
      <p:sp>
        <p:nvSpPr>
          <p:cNvPr id="24" name="Isosceles Triangle 23"/>
          <p:cNvSpPr/>
          <p:nvPr/>
        </p:nvSpPr>
        <p:spPr>
          <a:xfrm rot="16200000">
            <a:off x="5865831" y="1952691"/>
            <a:ext cx="1540931" cy="1094394"/>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8939" y="4186931"/>
            <a:ext cx="3506049"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673" y="1541262"/>
            <a:ext cx="3506049"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938" y="1541262"/>
            <a:ext cx="3506049"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673" y="4186931"/>
            <a:ext cx="3506049"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cxnSp>
        <p:nvCxnSpPr>
          <p:cNvPr id="9" name="Straight Arrow Connector 8"/>
          <p:cNvCxnSpPr/>
          <p:nvPr/>
        </p:nvCxnSpPr>
        <p:spPr>
          <a:xfrm>
            <a:off x="1447800" y="40005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flipH="1">
            <a:off x="2819400" y="40386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a:off x="4928424" y="4007602"/>
            <a:ext cx="0" cy="4572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12" name="Straight Arrow Connector 11"/>
          <p:cNvCxnSpPr/>
          <p:nvPr/>
        </p:nvCxnSpPr>
        <p:spPr>
          <a:xfrm flipH="1">
            <a:off x="6300024" y="4045702"/>
            <a:ext cx="1295400" cy="3810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a:t>
                </a:r>
                <a:r>
                  <a:rPr lang="en-US" b="0" dirty="0" smtClean="0"/>
                  <a:t>network</a:t>
                </a:r>
                <a:endParaRPr lang="en-US" b="0" i="1" dirty="0" smtClean="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a:t>
                </a:r>
                <a:r>
                  <a:rPr lang="en-US" b="0" dirty="0" smtClean="0"/>
                  <a:t>network</a:t>
                </a:r>
                <a:endParaRPr lang="en-US" b="0" dirty="0" smtClean="0"/>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a:t>
                </a:r>
                <a:r>
                  <a:rPr lang="en-US" b="0" dirty="0" smtClean="0"/>
                  <a:t>transmitted on the network</a:t>
                </a:r>
                <a:endParaRPr lang="en-US" b="0" dirty="0" smtClean="0"/>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a:t>
                </a:r>
                <a:r>
                  <a:rPr lang="en-US" b="0" dirty="0" smtClean="0"/>
                  <a:t>network </a:t>
                </a:r>
                <a:r>
                  <a:rPr lang="en-US" b="0" dirty="0" smtClean="0"/>
                  <a:t>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a:t>
                </a:r>
                <a:r>
                  <a:rPr lang="en-US" dirty="0" smtClean="0"/>
                  <a:t>network </a:t>
                </a:r>
                <a:r>
                  <a:rPr lang="en-US" dirty="0" smtClean="0"/>
                  <a:t>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a:t>
                </a:r>
                <a:r>
                  <a:rPr lang="en-US" dirty="0" smtClean="0"/>
                  <a:t>network </a:t>
                </a:r>
                <a:r>
                  <a:rPr lang="en-US" dirty="0" smtClean="0"/>
                  <a:t>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400" dirty="0" smtClean="0"/>
                  <a:t>Time Division Multiple Access (TDMA) is a Medium Access Control (MAC) protocol designed to minimize the number of packet collisions</a:t>
                </a:r>
              </a:p>
              <a:p>
                <a:pPr lvl="1"/>
                <a:r>
                  <a:rPr lang="en-US" sz="1200" dirty="0" smtClean="0"/>
                  <a:t>Allocates time slices to each transmitter during which only they are allowed to send</a:t>
                </a:r>
              </a:p>
              <a:p>
                <a:pPr lvl="1"/>
                <a:r>
                  <a:rPr lang="en-US" sz="1200" dirty="0" smtClean="0"/>
                  <a:t>The sequence of time slices repeats with a certain period</a:t>
                </a:r>
              </a:p>
              <a:p>
                <a:pPr lvl="1"/>
                <a:r>
                  <a:rPr lang="en-US" sz="1200" dirty="0" smtClean="0"/>
                  <a:t>MAC layer protocols can affect the performance of the application adversely and so must be taken into account when analyzing the system</a:t>
                </a:r>
              </a:p>
              <a:p>
                <a:r>
                  <a:rPr lang="en-US" sz="1400" dirty="0" smtClean="0"/>
                  <a:t>By integrating such low-level protocol behavior models into the network model, we can more precisely predict the performance of the applications </a:t>
                </a:r>
              </a:p>
              <a:p>
                <a:r>
                  <a:rPr lang="en-US" sz="1400" dirty="0" smtClean="0"/>
                  <a:t>Given:</a:t>
                </a:r>
              </a:p>
              <a:p>
                <a:pPr lvl="1"/>
                <a14:m>
                  <m:oMath xmlns:m="http://schemas.openxmlformats.org/officeDocument/2006/math">
                    <m:r>
                      <a:rPr lang="en-US" sz="1200" b="0" i="1" smtClean="0">
                        <a:latin typeface="Cambria Math" panose="02040503050406030204" pitchFamily="18" charset="0"/>
                      </a:rPr>
                      <m:t>𝑇</m:t>
                    </m:r>
                  </m:oMath>
                </a14:m>
                <a:r>
                  <a:rPr lang="en-US" sz="1200" dirty="0" smtClean="0"/>
                  <a:t>: the period of the TDMA schedule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𝑛</m:t>
                        </m:r>
                      </m:sub>
                    </m:sSub>
                  </m:oMath>
                </a14:m>
                <a:r>
                  <a:rPr lang="en-US" sz="1200" dirty="0" smtClean="0"/>
                  <a:t>: the duration of node </a:t>
                </a:r>
                <a14:m>
                  <m:oMath xmlns:m="http://schemas.openxmlformats.org/officeDocument/2006/math">
                    <m:r>
                      <a:rPr lang="en-US" sz="1200" b="0" i="1" smtClean="0">
                        <a:latin typeface="Cambria Math" panose="02040503050406030204" pitchFamily="18" charset="0"/>
                      </a:rPr>
                      <m:t>𝑛</m:t>
                    </m:r>
                  </m:oMath>
                </a14:m>
                <a:r>
                  <a:rPr lang="en-US" sz="1200" dirty="0" smtClean="0"/>
                  <a:t>’s TDMA slot</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𝑛</m:t>
                        </m:r>
                      </m:sub>
                    </m:sSub>
                  </m:oMath>
                </a14:m>
                <a:r>
                  <a:rPr lang="en-US" sz="1200" dirty="0" smtClean="0"/>
                  <a:t>: the bandwidth available to node </a:t>
                </a:r>
                <a14:m>
                  <m:oMath xmlns:m="http://schemas.openxmlformats.org/officeDocument/2006/math">
                    <m:r>
                      <a:rPr lang="en-US" sz="1200" b="0" i="1" smtClean="0">
                        <a:latin typeface="Cambria Math" panose="02040503050406030204" pitchFamily="18" charset="0"/>
                      </a:rPr>
                      <m:t>𝑛</m:t>
                    </m:r>
                  </m:oMath>
                </a14:m>
                <a:r>
                  <a:rPr lang="en-US" sz="1200" dirty="0" smtClean="0"/>
                  <a:t> during its slot</a:t>
                </a:r>
              </a:p>
              <a:p>
                <a:r>
                  <a:rPr lang="en-US" sz="1400" dirty="0" smtClean="0"/>
                  <a:t>We calculate: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𝑒𝑓𝑓𝑒𝑐𝑡𝑖𝑣𝑒</m:t>
                        </m:r>
                      </m:sub>
                    </m:sSub>
                  </m:oMath>
                </a14:m>
                <a:r>
                  <a:rPr lang="en-US" sz="1200" dirty="0" smtClean="0"/>
                  <a:t>: the perceived bandwidth available to the node during the TDMA period</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𝑑𝑒𝑙𝑎𝑦</m:t>
                        </m:r>
                      </m:sub>
                    </m:sSub>
                  </m:oMath>
                </a14:m>
                <a:r>
                  <a:rPr lang="en-US" sz="1200" dirty="0" smtClean="0"/>
                  <a:t>: the change in the predicted delay experienced by application traffic</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𝑏𝑢𝑓𝑓𝑒𝑟</m:t>
                        </m:r>
                      </m:sub>
                    </m:sSub>
                  </m:oMath>
                </a14:m>
                <a:r>
                  <a:rPr lang="en-US" sz="1200" dirty="0" smtClean="0"/>
                  <a:t>: the change in the predicted buffer space required for the application</a:t>
                </a:r>
              </a:p>
              <a:p>
                <a:endParaRPr lang="en-US" sz="1400" dirty="0" smtClean="0"/>
              </a:p>
              <a:p>
                <a:pPr lvl="1"/>
                <a:endParaRPr lang="en-US" sz="1200"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560" r="-756" b="-65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676400"/>
                <a:ext cx="6446520" cy="2362199"/>
              </a:xfrm>
            </p:spPr>
            <p:txBody>
              <a:bodyPr>
                <a:normAutofit fontScale="85000" lnSpcReduction="20000"/>
              </a:bodyPr>
              <a:lstStyle/>
              <a:p>
                <a:pPr marL="0" indent="0">
                  <a:buNone/>
                </a:pP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676400"/>
                <a:ext cx="6446520" cy="2362199"/>
              </a:xfrm>
              <a:blipFill>
                <a:blip r:embed="rId8"/>
                <a:stretch>
                  <a:fillRect t="-258" b="-1292"/>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a:t>
            </a:r>
            <a:br>
              <a:rPr lang="en-US" dirty="0" smtClean="0"/>
            </a:br>
            <a:r>
              <a:rPr lang="en-US" dirty="0" smtClean="0"/>
              <a:t>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pic>
        <p:nvPicPr>
          <p:cNvPr id="5" name="Picture 4"/>
          <p:cNvPicPr>
            <a:picLocks noChangeAspect="1"/>
          </p:cNvPicPr>
          <p:nvPr/>
        </p:nvPicPr>
        <p:blipFill rotWithShape="1">
          <a:blip r:embed="rId9">
            <a:extLst>
              <a:ext uri="{28A0092B-C50C-407E-A947-70E740481C1C}">
                <a14:useLocalDpi xmlns:a14="http://schemas.microsoft.com/office/drawing/2010/main" val="0"/>
              </a:ext>
            </a:extLst>
          </a:blip>
          <a:srcRect l="9626" t="4564" r="8373" b="5214"/>
          <a:stretch/>
        </p:blipFill>
        <p:spPr>
          <a:xfrm>
            <a:off x="179204" y="4038600"/>
            <a:ext cx="3402195" cy="2821334"/>
          </a:xfrm>
          <a:prstGeom prst="rect">
            <a:avLst/>
          </a:prstGeom>
        </p:spPr>
      </p:pic>
      <p:pic>
        <p:nvPicPr>
          <p:cNvPr id="6" name="Picture 5"/>
          <p:cNvPicPr>
            <a:picLocks noChangeAspect="1"/>
          </p:cNvPicPr>
          <p:nvPr/>
        </p:nvPicPr>
        <p:blipFill rotWithShape="1">
          <a:blip r:embed="rId10">
            <a:extLst>
              <a:ext uri="{28A0092B-C50C-407E-A947-70E740481C1C}">
                <a14:useLocalDpi xmlns:a14="http://schemas.microsoft.com/office/drawing/2010/main" val="0"/>
              </a:ext>
            </a:extLst>
          </a:blip>
          <a:srcRect l="7993" t="4560" r="8087" b="5302"/>
          <a:stretch/>
        </p:blipFill>
        <p:spPr>
          <a:xfrm>
            <a:off x="4876800" y="3990939"/>
            <a:ext cx="3541665" cy="2867061"/>
          </a:xfrm>
          <a:prstGeom prst="rect">
            <a:avLst/>
          </a:prstGeom>
        </p:spPr>
      </p:pic>
      <p:grpSp>
        <p:nvGrpSpPr>
          <p:cNvPr id="20" name="Group 19"/>
          <p:cNvGrpSpPr/>
          <p:nvPr/>
        </p:nvGrpSpPr>
        <p:grpSpPr>
          <a:xfrm>
            <a:off x="3705989" y="762000"/>
            <a:ext cx="4681996" cy="2828456"/>
            <a:chOff x="3705989" y="762000"/>
            <a:chExt cx="4681996" cy="2828456"/>
          </a:xfrm>
        </p:grpSpPr>
        <p:grpSp>
          <p:nvGrpSpPr>
            <p:cNvPr id="19" name="Group 18"/>
            <p:cNvGrpSpPr/>
            <p:nvPr/>
          </p:nvGrpSpPr>
          <p:grpSpPr>
            <a:xfrm>
              <a:off x="3705989" y="762000"/>
              <a:ext cx="4681996" cy="2828456"/>
              <a:chOff x="3705989" y="762000"/>
              <a:chExt cx="4681996" cy="2828456"/>
            </a:xfrm>
          </p:grpSpPr>
          <p:grpSp>
            <p:nvGrpSpPr>
              <p:cNvPr id="28" name="Group 27"/>
              <p:cNvGrpSpPr/>
              <p:nvPr/>
            </p:nvGrpSpPr>
            <p:grpSpPr>
              <a:xfrm>
                <a:off x="3705989" y="762000"/>
                <a:ext cx="4681996" cy="2828456"/>
                <a:chOff x="3705989" y="762000"/>
                <a:chExt cx="4681996" cy="2828456"/>
              </a:xfrm>
            </p:grpSpPr>
            <p:pic>
              <p:nvPicPr>
                <p:cNvPr id="8" name="Picture 7"/>
                <p:cNvPicPr>
                  <a:picLocks noChangeAspect="1"/>
                </p:cNvPicPr>
                <p:nvPr/>
              </p:nvPicPr>
              <p:blipFill rotWithShape="1">
                <a:blip r:embed="rId11">
                  <a:extLst>
                    <a:ext uri="{28A0092B-C50C-407E-A947-70E740481C1C}">
                      <a14:useLocalDpi xmlns:a14="http://schemas.microsoft.com/office/drawing/2010/main" val="0"/>
                    </a:ext>
                  </a:extLst>
                </a:blip>
                <a:srcRect l="7638" t="5382" r="7497" b="4021"/>
                <a:stretch/>
              </p:blipFill>
              <p:spPr>
                <a:xfrm>
                  <a:off x="4876800" y="762000"/>
                  <a:ext cx="3511185" cy="2828456"/>
                </a:xfrm>
                <a:prstGeom prst="rect">
                  <a:avLst/>
                </a:prstGeom>
              </p:spPr>
            </p:pic>
            <p:cxnSp>
              <p:nvCxnSpPr>
                <p:cNvPr id="9" name="Straight Connector 8"/>
                <p:cNvCxnSpPr/>
                <p:nvPr/>
              </p:nvCxnSpPr>
              <p:spPr>
                <a:xfrm flipV="1">
                  <a:off x="6324600" y="1676400"/>
                  <a:ext cx="0" cy="175260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flipV="1">
                  <a:off x="6781800" y="1691322"/>
                  <a:ext cx="0" cy="1737678"/>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3" name="TextBox 12"/>
                    <p:cNvSpPr txBox="1"/>
                    <p:nvPr/>
                  </p:nvSpPr>
                  <p:spPr>
                    <a:xfrm>
                      <a:off x="6357346" y="868679"/>
                      <a:ext cx="3917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6357346" y="868679"/>
                      <a:ext cx="391709"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475692" y="958333"/>
                      <a:ext cx="4582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5475692" y="958333"/>
                      <a:ext cx="458202" cy="369332"/>
                    </a:xfrm>
                    <a:prstGeom prst="rect">
                      <a:avLst/>
                    </a:prstGeom>
                    <a:blipFill>
                      <a:blip r:embed="rId5"/>
                      <a:stretch>
                        <a:fillRect/>
                      </a:stretch>
                    </a:blipFill>
                  </p:spPr>
                  <p:txBody>
                    <a:bodyPr/>
                    <a:lstStyle/>
                    <a:p>
                      <a:r>
                        <a:rPr lang="en-US">
                          <a:noFill/>
                        </a:rPr>
                        <a:t> </a:t>
                      </a:r>
                    </a:p>
                  </p:txBody>
                </p:sp>
              </mc:Fallback>
            </mc:AlternateContent>
            <p:cxnSp>
              <p:nvCxnSpPr>
                <p:cNvPr id="18" name="Straight Connector 17"/>
                <p:cNvCxnSpPr/>
                <p:nvPr/>
              </p:nvCxnSpPr>
              <p:spPr>
                <a:xfrm flipH="1">
                  <a:off x="4953000" y="1516072"/>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4383911" y="1291493"/>
                      <a:ext cx="6504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𝑏𝑤</m:t>
                                </m:r>
                              </m:e>
                              <m:sub>
                                <m:r>
                                  <a:rPr lang="en-US" i="1">
                                    <a:latin typeface="Cambria Math" panose="02040503050406030204" pitchFamily="18" charset="0"/>
                                  </a:rPr>
                                  <m:t>𝑛</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4383911" y="1291493"/>
                      <a:ext cx="650499" cy="369332"/>
                    </a:xfrm>
                    <a:prstGeom prst="rect">
                      <a:avLst/>
                    </a:prstGeom>
                    <a:blipFill>
                      <a:blip r:embed="rId6"/>
                      <a:stretch>
                        <a:fillRect/>
                      </a:stretch>
                    </a:blipFill>
                  </p:spPr>
                  <p:txBody>
                    <a:bodyPr/>
                    <a:lstStyle/>
                    <a:p>
                      <a:r>
                        <a:rPr lang="en-US">
                          <a:noFill/>
                        </a:rPr>
                        <a:t> </a:t>
                      </a:r>
                    </a:p>
                  </p:txBody>
                </p:sp>
              </mc:Fallback>
            </mc:AlternateContent>
            <p:cxnSp>
              <p:nvCxnSpPr>
                <p:cNvPr id="26" name="Straight Connector 25"/>
                <p:cNvCxnSpPr/>
                <p:nvPr/>
              </p:nvCxnSpPr>
              <p:spPr>
                <a:xfrm flipH="1">
                  <a:off x="4953000" y="3011378"/>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3705989" y="2806171"/>
                      <a:ext cx="1339341"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705989" y="2806171"/>
                      <a:ext cx="1339341" cy="391582"/>
                    </a:xfrm>
                    <a:prstGeom prst="rect">
                      <a:avLst/>
                    </a:prstGeom>
                    <a:blipFill>
                      <a:blip r:embed="rId7"/>
                      <a:stretch>
                        <a:fillRect b="-9231"/>
                      </a:stretch>
                    </a:blipFill>
                  </p:spPr>
                  <p:txBody>
                    <a:bodyPr/>
                    <a:lstStyle/>
                    <a:p>
                      <a:r>
                        <a:rPr lang="en-US">
                          <a:noFill/>
                        </a:rPr>
                        <a:t> </a:t>
                      </a:r>
                    </a:p>
                  </p:txBody>
                </p:sp>
              </mc:Fallback>
            </mc:AlternateContent>
          </p:grpSp>
          <p:sp>
            <p:nvSpPr>
              <p:cNvPr id="12" name="Right Brace 11"/>
              <p:cNvSpPr/>
              <p:nvPr/>
            </p:nvSpPr>
            <p:spPr>
              <a:xfrm rot="16200000">
                <a:off x="6387683" y="1206082"/>
                <a:ext cx="331037" cy="45719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6" name="Right Brace 15"/>
            <p:cNvSpPr/>
            <p:nvPr/>
          </p:nvSpPr>
          <p:spPr>
            <a:xfrm rot="16200000">
              <a:off x="5603905" y="1406498"/>
              <a:ext cx="144473" cy="7467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To determine the way in which a node provides network capacity to its applications, we assign each application flow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serviced in </a:t>
                </a:r>
                <a:r>
                  <a:rPr lang="en-US" b="1" dirty="0" smtClean="0"/>
                  <a:t>strict order</a:t>
                </a:r>
                <a:r>
                  <a:rPr lang="en-US" dirty="0" smtClean="0"/>
                  <a:t> according to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980" r="-473" b="-128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br>
              <a:rPr lang="en-US" dirty="0" smtClean="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143000"/>
                <a:ext cx="6446520" cy="4351337"/>
              </a:xfrm>
            </p:spPr>
            <p:txBody>
              <a:bodyPr>
                <a:normAutofit/>
              </a:bodyPr>
              <a:lstStyle/>
              <a:p>
                <a:r>
                  <a:rPr lang="en-US" sz="1600" dirty="0" smtClean="0"/>
                  <a:t>Given a profile describing delay in the network as a function of time, we can calculate its effect on a data profile:</a:t>
                </a:r>
                <a:r>
                  <a:rPr lang="en-US" sz="1600" dirty="0"/>
                  <a:t/>
                </a:r>
                <a:br>
                  <a:rPr lang="en-US" sz="1600" dirty="0"/>
                </a:br>
                <a14:m>
                  <m:oMath xmlns:m="http://schemas.openxmlformats.org/officeDocument/2006/math">
                    <m:r>
                      <a:rPr lang="en-US" sz="1600" i="1">
                        <a:latin typeface="Cambria Math" panose="02040503050406030204" pitchFamily="18" charset="0"/>
                      </a:rPr>
                      <m:t>𝑟</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𝛿</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e>
                        </m:d>
                      </m:e>
                    </m:d>
                    <m:r>
                      <a:rPr lang="en-US" sz="1600" i="1">
                        <a:latin typeface="Cambria Math" panose="02040503050406030204" pitchFamily="18" charset="0"/>
                      </a:rPr>
                      <m:t>=</m:t>
                    </m:r>
                    <m:r>
                      <a:rPr lang="en-US" sz="1600" i="1">
                        <a:latin typeface="Cambria Math" panose="02040503050406030204" pitchFamily="18" charset="0"/>
                      </a:rPr>
                      <m:t>𝑙</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oMath>
                </a14:m>
                <a:endParaRPr lang="en-US" sz="1600" dirty="0" smtClean="0"/>
              </a:p>
              <a:p>
                <a:pPr lvl="1"/>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data’s profile which is being delayed, e.g. transiting a link</a:t>
                </a:r>
              </a:p>
              <a:p>
                <a:pPr lvl="1"/>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delay profile describing latency as a function of time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received profile describing the data vs. time as it is received after being delayed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143000"/>
                <a:ext cx="6446520" cy="4351337"/>
              </a:xfrm>
              <a:blipFill>
                <a:blip r:embed="rId3"/>
                <a:stretch>
                  <a:fillRect t="-7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65" y="2895600"/>
            <a:ext cx="8468119" cy="3997960"/>
          </a:xfrm>
          <a:prstGeom prst="rect">
            <a:avLst/>
          </a:prstGeom>
        </p:spPr>
      </p:pic>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
        <p:nvSpPr>
          <p:cNvPr id="6" name="Content Placeholder 5"/>
          <p:cNvSpPr>
            <a:spLocks noGrp="1"/>
          </p:cNvSpPr>
          <p:nvPr>
            <p:ph idx="1"/>
          </p:nvPr>
        </p:nvSpPr>
        <p:spPr>
          <a:xfrm>
            <a:off x="946404" y="1828801"/>
            <a:ext cx="3625597" cy="4351337"/>
          </a:xfrm>
        </p:spPr>
        <p:txBody>
          <a:bodyPr>
            <a:normAutofit/>
          </a:bodyPr>
          <a:lstStyle/>
          <a:p>
            <a:r>
              <a:rPr lang="en-US" dirty="0" smtClean="0"/>
              <a:t>Iteratively analyze </a:t>
            </a:r>
            <a:r>
              <a:rPr lang="en-US" dirty="0" smtClean="0"/>
              <a:t>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a:t>
            </a:r>
            <a:r>
              <a:rPr lang="en-US" dirty="0" smtClean="0"/>
              <a:t>capacity of the profile</a:t>
            </a:r>
            <a:endParaRPr lang="en-US" dirty="0" smtClean="0"/>
          </a:p>
          <a:p>
            <a:r>
              <a:rPr lang="en-US" dirty="0" smtClean="0"/>
              <a:t>Handles interfering, independent flows</a:t>
            </a:r>
          </a:p>
          <a:p>
            <a:pPr lvl="1"/>
            <a:r>
              <a:rPr lang="en-US" dirty="0" smtClean="0"/>
              <a:t>E.g. two routed flows passing through the same router along different paths</a:t>
            </a:r>
            <a:endParaRPr lang="en-US" dirty="0"/>
          </a:p>
        </p:txBody>
      </p:sp>
      <p:sp>
        <p:nvSpPr>
          <p:cNvPr id="7" name="Content Placeholder 5"/>
          <p:cNvSpPr txBox="1">
            <a:spLocks/>
          </p:cNvSpPr>
          <p:nvPr/>
        </p:nvSpPr>
        <p:spPr>
          <a:xfrm>
            <a:off x="4589146" y="1794669"/>
            <a:ext cx="4554854" cy="441959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defTabSz="91440">
              <a:lnSpc>
                <a:spcPct val="100000"/>
              </a:lnSpc>
              <a:spcBef>
                <a:spcPts val="0"/>
              </a:spcBef>
              <a:spcAft>
                <a:spcPts val="0"/>
              </a:spcAft>
              <a:buNone/>
              <a:tabLst>
                <a:tab pos="0" algn="l"/>
              </a:tabLst>
            </a:pPr>
            <a:r>
              <a:rPr lang="en-US" sz="1500" b="1" dirty="0" smtClean="0"/>
              <a:t>analyze</a:t>
            </a:r>
            <a:r>
              <a:rPr lang="en-US" sz="1500" dirty="0" smtClean="0"/>
              <a:t>( profiles )</a:t>
            </a:r>
          </a:p>
          <a:p>
            <a:pPr marL="0" indent="0" defTabSz="91440">
              <a:lnSpc>
                <a:spcPct val="100000"/>
              </a:lnSpc>
              <a:spcBef>
                <a:spcPts val="0"/>
              </a:spcBef>
              <a:spcAft>
                <a:spcPts val="0"/>
              </a:spcAft>
              <a:buNone/>
              <a:tabLst>
                <a:tab pos="0" algn="l"/>
              </a:tabLst>
            </a:pPr>
            <a:r>
              <a:rPr lang="en-US" sz="1500" dirty="0"/>
              <a:t>	</a:t>
            </a:r>
            <a:r>
              <a:rPr lang="en-US" sz="1500" dirty="0" smtClean="0"/>
              <a:t>		profiles = </a:t>
            </a:r>
            <a:r>
              <a:rPr lang="en-US" sz="1500" b="1" dirty="0" smtClean="0"/>
              <a:t>sorted</a:t>
            </a:r>
            <a:r>
              <a:rPr lang="en-US" sz="1500" dirty="0" smtClean="0"/>
              <a:t>( profiles, priority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sender </a:t>
            </a:r>
            <a:r>
              <a:rPr lang="en-US" sz="1500" b="1" dirty="0" smtClean="0"/>
              <a:t>in </a:t>
            </a:r>
            <a:r>
              <a:rPr lang="en-US" sz="1500" dirty="0" smtClean="0"/>
              <a:t>profiles</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transmitted_nodes</a:t>
            </a:r>
            <a:r>
              <a:rPr lang="en-US" sz="1500" dirty="0" smtClean="0"/>
              <a:t> = </a:t>
            </a:r>
            <a:r>
              <a:rPr lang="en-US" sz="1500" i="1" dirty="0" err="1" smtClean="0"/>
              <a:t>list</a:t>
            </a:r>
            <a:r>
              <a:rPr lang="en-US" sz="1500" dirty="0" err="1" smtClean="0"/>
              <a:t>.</a:t>
            </a:r>
            <a:r>
              <a:rPr lang="en-US" sz="1500" b="1" dirty="0" err="1" smtClean="0"/>
              <a:t>empty</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required = sender</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receiver</a:t>
            </a:r>
            <a:r>
              <a:rPr lang="en-US" sz="1500" dirty="0" smtClean="0"/>
              <a:t> </a:t>
            </a:r>
            <a:r>
              <a:rPr lang="en-US" sz="1500" b="1" dirty="0" smtClean="0"/>
              <a:t>in </a:t>
            </a:r>
            <a:r>
              <a:rPr lang="en-US" sz="1500" dirty="0" err="1" smtClean="0"/>
              <a:t>sender.</a:t>
            </a:r>
            <a:r>
              <a:rPr lang="en-US" sz="1500" b="1" dirty="0" err="1" smtClean="0"/>
              <a:t>receivers</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route = </a:t>
            </a:r>
            <a:r>
              <a:rPr lang="en-US" sz="1500" b="1" dirty="0" err="1" smtClean="0"/>
              <a:t>getRoute</a:t>
            </a:r>
            <a:r>
              <a:rPr lang="en-US" sz="1500" dirty="0" smtClean="0"/>
              <a:t>( required, receiver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node</a:t>
            </a:r>
            <a:r>
              <a:rPr lang="en-US" sz="1500" dirty="0" smtClean="0"/>
              <a:t> </a:t>
            </a:r>
            <a:r>
              <a:rPr lang="en-US" sz="1500" b="1" dirty="0" smtClean="0"/>
              <a:t>in</a:t>
            </a:r>
            <a:r>
              <a:rPr lang="en-US" sz="1500" dirty="0" smtClean="0"/>
              <a:t> route</a:t>
            </a:r>
          </a:p>
          <a:p>
            <a:pPr marL="0" indent="0" defTabSz="91440">
              <a:lnSpc>
                <a:spcPct val="100000"/>
              </a:lnSpc>
              <a:spcBef>
                <a:spcPts val="0"/>
              </a:spcBef>
              <a:spcAft>
                <a:spcPts val="0"/>
              </a:spcAft>
              <a:buNone/>
              <a:tabLst>
                <a:tab pos="0" algn="l"/>
              </a:tabLst>
            </a:pPr>
            <a:r>
              <a:rPr lang="en-US" sz="1500" dirty="0" smtClean="0"/>
              <a:t>									provided = </a:t>
            </a:r>
            <a:r>
              <a:rPr lang="en-US" sz="1500" dirty="0" err="1" smtClean="0"/>
              <a:t>node.</a:t>
            </a:r>
            <a:r>
              <a:rPr lang="en-US" sz="1500" b="1" dirty="0" err="1" smtClean="0"/>
              <a:t>provided</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solidFill>
                  <a:srgbClr val="00B050"/>
                </a:solidFill>
              </a:rPr>
              <a:t>// CALCULATE</a:t>
            </a:r>
          </a:p>
          <a:p>
            <a:pPr marL="0" indent="0" defTabSz="91440">
              <a:lnSpc>
                <a:spcPct val="100000"/>
              </a:lnSpc>
              <a:spcBef>
                <a:spcPts val="0"/>
              </a:spcBef>
              <a:spcAft>
                <a:spcPts val="0"/>
              </a:spcAft>
              <a:buNone/>
              <a:tabLst>
                <a:tab pos="0" algn="l"/>
              </a:tabLst>
            </a:pPr>
            <a:r>
              <a:rPr lang="en-US" sz="1500" dirty="0"/>
              <a:t>	</a:t>
            </a:r>
            <a:r>
              <a:rPr lang="en-US" sz="1500" dirty="0" smtClean="0"/>
              <a:t>								output = </a:t>
            </a:r>
            <a:r>
              <a:rPr lang="en-US" sz="1500" b="1" dirty="0" smtClean="0"/>
              <a:t>convolve</a:t>
            </a:r>
            <a:r>
              <a:rPr lang="en-US" sz="1500" dirty="0" smtClean="0"/>
              <a:t>( required, provided )</a:t>
            </a:r>
          </a:p>
          <a:p>
            <a:pPr marL="0" indent="0" defTabSz="91440">
              <a:lnSpc>
                <a:spcPct val="100000"/>
              </a:lnSpc>
              <a:spcBef>
                <a:spcPts val="0"/>
              </a:spcBef>
              <a:spcAft>
                <a:spcPts val="0"/>
              </a:spcAft>
              <a:buNone/>
              <a:tabLst>
                <a:tab pos="0" algn="l"/>
              </a:tabLst>
            </a:pPr>
            <a:r>
              <a:rPr lang="en-US" sz="1500" dirty="0"/>
              <a:t>	</a:t>
            </a:r>
            <a:r>
              <a:rPr lang="en-US" sz="1500" dirty="0" smtClean="0"/>
              <a:t>								remaining = provided – output</a:t>
            </a:r>
          </a:p>
          <a:p>
            <a:pPr marL="0" indent="0" defTabSz="91440">
              <a:lnSpc>
                <a:spcPct val="100000"/>
              </a:lnSpc>
              <a:spcBef>
                <a:spcPts val="0"/>
              </a:spcBef>
              <a:spcAft>
                <a:spcPts val="0"/>
              </a:spcAft>
              <a:buNone/>
              <a:tabLst>
                <a:tab pos="0" algn="l"/>
              </a:tabLst>
            </a:pPr>
            <a:r>
              <a:rPr lang="en-US" sz="1500" dirty="0"/>
              <a:t>	</a:t>
            </a:r>
            <a:r>
              <a:rPr lang="en-US" sz="1500" dirty="0" smtClean="0"/>
              <a:t>								received = </a:t>
            </a:r>
            <a:r>
              <a:rPr lang="en-US" sz="1500" b="1" dirty="0" smtClean="0"/>
              <a:t>delay</a:t>
            </a:r>
            <a:r>
              <a:rPr lang="en-US" sz="1500" dirty="0" smtClean="0"/>
              <a:t>( output, provided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solidFill>
                  <a:srgbClr val="00B050"/>
                </a:solidFill>
              </a:rPr>
              <a:t>// UPDATE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node.</a:t>
            </a:r>
            <a:r>
              <a:rPr lang="en-US" sz="1500" b="1" dirty="0" err="1" smtClean="0"/>
              <a:t>provided</a:t>
            </a:r>
            <a:r>
              <a:rPr lang="en-US" sz="1500" dirty="0" smtClean="0"/>
              <a:t>( remaining )</a:t>
            </a:r>
          </a:p>
          <a:p>
            <a:pPr marL="0" indent="0" defTabSz="91440">
              <a:lnSpc>
                <a:spcPct val="100000"/>
              </a:lnSpc>
              <a:spcBef>
                <a:spcPts val="0"/>
              </a:spcBef>
              <a:spcAft>
                <a:spcPts val="0"/>
              </a:spcAft>
              <a:buNone/>
              <a:tabLst>
                <a:tab pos="0" algn="l"/>
              </a:tabLst>
            </a:pPr>
            <a:r>
              <a:rPr lang="en-US" sz="1500" dirty="0"/>
              <a:t>	</a:t>
            </a:r>
            <a:r>
              <a:rPr lang="en-US" sz="1500" dirty="0" smtClean="0"/>
              <a:t>								required = received</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transmitted_nodes.</a:t>
            </a:r>
            <a:r>
              <a:rPr lang="en-US" sz="1500" b="1" dirty="0" err="1" smtClean="0"/>
              <a:t>append</a:t>
            </a:r>
            <a:r>
              <a:rPr lang="en-US" sz="1500" dirty="0" smtClean="0"/>
              <a:t>( node )					</a:t>
            </a:r>
            <a:endParaRPr lang="en-US" sz="1500" dirty="0" smtClean="0"/>
          </a:p>
          <a:p>
            <a:pPr marL="0" indent="0" defTabSz="91440">
              <a:lnSpc>
                <a:spcPct val="100000"/>
              </a:lnSpc>
              <a:spcBef>
                <a:spcPts val="0"/>
              </a:spcBef>
              <a:spcAft>
                <a:spcPts val="0"/>
              </a:spcAft>
              <a:buNone/>
              <a:tabLst>
                <a:tab pos="0" algn="l"/>
              </a:tabLst>
            </a:pPr>
            <a:r>
              <a:rPr lang="en-US" sz="1500" dirty="0" smtClean="0"/>
              <a:t>							final = </a:t>
            </a:r>
            <a:r>
              <a:rPr lang="en-US" sz="1500" b="1" dirty="0" smtClean="0"/>
              <a:t>convolve</a:t>
            </a:r>
            <a:r>
              <a:rPr lang="en-US" sz="1500" dirty="0" smtClean="0"/>
              <a:t>( required, receiver )</a:t>
            </a:r>
          </a:p>
          <a:p>
            <a:pPr marL="0" indent="0" defTabSz="91440">
              <a:lnSpc>
                <a:spcPct val="100000"/>
              </a:lnSpc>
              <a:spcBef>
                <a:spcPts val="0"/>
              </a:spcBef>
              <a:spcAft>
                <a:spcPts val="0"/>
              </a:spcAft>
              <a:buNone/>
              <a:tabLst>
                <a:tab pos="0" algn="l"/>
              </a:tabLst>
            </a:pPr>
            <a:r>
              <a:rPr lang="en-US" sz="1500" dirty="0"/>
              <a:t>	</a:t>
            </a:r>
            <a:r>
              <a:rPr lang="en-US" sz="1500" dirty="0" smtClean="0"/>
              <a:t>						receiver = receiver – final </a:t>
            </a:r>
            <a:endParaRPr lang="en-US" sz="1500" dirty="0" smtClean="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6150" y="2183007"/>
            <a:ext cx="6446838" cy="3642924"/>
          </a:xfrm>
        </p:spPr>
      </p:pic>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PNP</a:t>
            </a:r>
            <a:r>
              <a:rPr lang="en-US" sz="3200" baseline="30000" dirty="0" smtClean="0"/>
              <a:t>2</a:t>
            </a:r>
            <a:r>
              <a:rPr lang="en-US" sz="3200" dirty="0" smtClean="0"/>
              <a:t> Run-Time </a:t>
            </a:r>
            <a:br>
              <a:rPr lang="en-US" sz="3200" dirty="0" smtClean="0"/>
            </a:br>
            <a:r>
              <a:rPr lang="en-US" sz="3200" dirty="0" smtClean="0"/>
              <a:t>Measurement, Detection, </a:t>
            </a:r>
            <a:br>
              <a:rPr lang="en-US" sz="3200" dirty="0" smtClean="0"/>
            </a:br>
            <a:r>
              <a:rPr lang="en-US" sz="3200" dirty="0" smtClean="0"/>
              <a:t>Enforcement</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0"/>
            <a:ext cx="3505200" cy="2358487"/>
          </a:xfrm>
          <a:prstGeom prst="roundRect">
            <a:avLst>
              <a:gd name="adj" fmla="val 8594"/>
            </a:avLst>
          </a:prstGeom>
          <a:solidFill>
            <a:srgbClr val="FFFFFF">
              <a:shade val="85000"/>
            </a:srgbClr>
          </a:solidFill>
          <a:ln>
            <a:noFill/>
          </a:ln>
          <a:effectLst/>
        </p:spPr>
      </p:pic>
      <p:sp>
        <p:nvSpPr>
          <p:cNvPr id="3" name="Content Placeholder 2"/>
          <p:cNvSpPr>
            <a:spLocks noGrp="1"/>
          </p:cNvSpPr>
          <p:nvPr>
            <p:ph idx="1"/>
          </p:nvPr>
        </p:nvSpPr>
        <p:spPr/>
        <p:txBody>
          <a:bodyPr>
            <a:noAutofit/>
          </a:bodyPr>
          <a:lstStyle/>
          <a:p>
            <a:r>
              <a:rPr lang="en-US" sz="1600" dirty="0" smtClean="0"/>
              <a:t>Can our design-time modeling and analysis </a:t>
            </a:r>
            <a:br>
              <a:rPr lang="en-US" sz="1600" dirty="0" smtClean="0"/>
            </a:br>
            <a:r>
              <a:rPr lang="en-US" sz="1600" dirty="0" smtClean="0"/>
              <a:t>better inform our run-time implementation?</a:t>
            </a:r>
          </a:p>
          <a:p>
            <a:r>
              <a:rPr lang="en-US" sz="1600" dirty="0" smtClean="0"/>
              <a:t>Integrate design-time models and semantics into </a:t>
            </a:r>
            <a:br>
              <a:rPr lang="en-US" sz="1600" dirty="0" smtClean="0"/>
            </a:br>
            <a:r>
              <a:rPr lang="en-US" sz="1600" dirty="0" smtClean="0"/>
              <a:t>run-time software component-based middleware</a:t>
            </a:r>
          </a:p>
          <a:p>
            <a:pPr lvl="1"/>
            <a:r>
              <a:rPr lang="en-US" dirty="0" smtClean="0"/>
              <a:t>Component is the smallest deployable part of an application containing:</a:t>
            </a:r>
          </a:p>
          <a:p>
            <a:pPr lvl="2"/>
            <a:r>
              <a:rPr lang="en-US" dirty="0" smtClean="0"/>
              <a:t>Timers: where a timer provides a periodic event trigger to the component</a:t>
            </a:r>
          </a:p>
          <a:p>
            <a:pPr lvl="2"/>
            <a:r>
              <a:rPr lang="en-US" dirty="0" err="1" smtClean="0"/>
              <a:t>Input/Output</a:t>
            </a:r>
            <a:r>
              <a:rPr lang="en-US" dirty="0" smtClean="0"/>
              <a:t> ports; we’re specifically focusing on publish/subscribe</a:t>
            </a:r>
          </a:p>
          <a:p>
            <a:pPr lvl="2"/>
            <a:r>
              <a:rPr lang="en-US" dirty="0" smtClean="0"/>
              <a:t>A single thread which executes all events for the component in FIFO order without preemption</a:t>
            </a:r>
          </a:p>
          <a:p>
            <a:r>
              <a:rPr lang="en-US" sz="1600" dirty="0" smtClean="0"/>
              <a:t>An application is a grouping of components and a set of mappings between their ports</a:t>
            </a:r>
          </a:p>
          <a:p>
            <a:r>
              <a:rPr lang="en-US" sz="1600" dirty="0" smtClean="0"/>
              <a:t>A deployment contains the hardware nodes and maps components to the nodes</a:t>
            </a:r>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DDoS attacks </a:t>
            </a:r>
            <a:r>
              <a:rPr lang="en-US" dirty="0" smtClean="0"/>
              <a:t>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p>
          <a:p>
            <a:r>
              <a:rPr lang="en-US" dirty="0" smtClean="0"/>
              <a:t>Works because we know precisely the correct behavior of applications and we know all of the communication patterns and we have a trusted middleware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92984" y="3245620"/>
            <a:ext cx="5153361" cy="3231380"/>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a:p>
            <a:pPr lvl="1"/>
            <a:r>
              <a:rPr lang="en-US" dirty="0" smtClean="0"/>
              <a:t>When the buffer is emptied (or at some other condition) the senders can be re-enabled</a:t>
            </a:r>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on </a:t>
            </a:r>
            <a:r>
              <a:rPr lang="en-US" dirty="0" smtClean="0"/>
              <a:t>(min,+)</a:t>
            </a:r>
            <a:r>
              <a:rPr lang="en-US" dirty="0"/>
              <a:t>−𝑐𝑎𝑙𝑐𝑢𝑙𝑢𝑠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b="1" i="0" u="none" strike="noStrike" baseline="0" dirty="0" smtClean="0">
                <a:latin typeface="NimbusRomNo9L-Regu"/>
              </a:rPr>
              <a:t>W. Emfinger </a:t>
            </a:r>
            <a:r>
              <a:rPr lang="en-US" sz="1400" b="0" i="0" u="none" strike="noStrike" baseline="0" dirty="0" smtClean="0">
                <a:latin typeface="NimbusRomNo9L-Regu"/>
              </a:rPr>
              <a:t>and G. Karsai. Modeling network medium access protocols for network quality of service analysis. In </a:t>
            </a:r>
            <a:r>
              <a:rPr lang="en-US" sz="1400" b="0" i="0" u="none" strike="noStrike" baseline="0" dirty="0" smtClean="0">
                <a:latin typeface="NimbusRomNo9L-ReguItal"/>
              </a:rPr>
              <a:t>Proceedings of the 18th IEEE Symposium on Real-Time Computing (ISORC)</a:t>
            </a:r>
            <a:r>
              <a:rPr lang="en-US" sz="1400" b="0" i="0" u="none" strike="noStrike" baseline="0" dirty="0" smtClean="0">
                <a:latin typeface="NimbusRomNo9L-Regu"/>
              </a:rPr>
              <a:t>, ISORC ’15, pages 44–47, Auckland, New Zealand, 2015. IEEE</a:t>
            </a:r>
          </a:p>
          <a:p>
            <a:r>
              <a:rPr lang="en-US" sz="1400" b="1" i="0" u="none" strike="noStrike" baseline="0" dirty="0" smtClean="0">
                <a:latin typeface="NimbusRomNo9L-Regu"/>
              </a:rPr>
              <a:t>W. Emfinger</a:t>
            </a:r>
            <a:r>
              <a:rPr lang="en-US" sz="1400" b="0" i="0" u="none" strike="noStrike" baseline="0" dirty="0" smtClean="0">
                <a:latin typeface="NimbusRomNo9L-Regu"/>
              </a:rPr>
              <a:t>, G. Karsai, A. Dubey, and A. Gokhale. Analysis, verification, and management </a:t>
            </a:r>
            <a:r>
              <a:rPr lang="en-US" sz="1400" b="0" i="0" u="none" strike="noStrike" baseline="0" dirty="0" err="1" smtClean="0">
                <a:latin typeface="NimbusRomNo9L-Regu"/>
              </a:rPr>
              <a:t>toolsuite</a:t>
            </a:r>
            <a:r>
              <a:rPr lang="en-US" sz="1400" b="0" i="0" u="none" strike="noStrike" baseline="0" dirty="0" smtClean="0">
                <a:latin typeface="NimbusRomNo9L-Regu"/>
              </a:rPr>
              <a:t> for cyber-physical applications on time-varying networks. In </a:t>
            </a:r>
            <a:r>
              <a:rPr lang="en-US" sz="1400" b="0" i="0" u="none" strike="noStrike" baseline="0" dirty="0" smtClean="0">
                <a:latin typeface="NimbusRomNo9L-ReguItal"/>
              </a:rPr>
              <a:t>Proceedings of the 4th ACM SIGBED International Workshop on Design, Modeling, and Evaluation of Cyber-Physical Systems</a:t>
            </a:r>
            <a:r>
              <a:rPr lang="en-US" sz="1400" b="0" i="0" u="none" strike="noStrike" baseline="0" dirty="0" smtClean="0">
                <a:latin typeface="NimbusRomNo9L-Regu"/>
              </a:rPr>
              <a:t>, </a:t>
            </a:r>
            <a:r>
              <a:rPr lang="en-US" sz="1400" b="0" i="0" u="none" strike="noStrike" baseline="0" dirty="0" err="1" smtClean="0">
                <a:latin typeface="NimbusRomNo9L-Regu"/>
              </a:rPr>
              <a:t>CyPhy</a:t>
            </a:r>
            <a:r>
              <a:rPr lang="en-US" sz="1400" b="0" i="0" u="none" strike="noStrike" baseline="0" dirty="0" smtClean="0">
                <a:latin typeface="NimbusRomNo9L-Regu"/>
              </a:rPr>
              <a:t> ’14, pages 44–47, New York, NY, USA, 2014. ACM</a:t>
            </a:r>
          </a:p>
          <a:p>
            <a:r>
              <a:rPr lang="en-US" sz="1400" b="1" i="0" u="none" strike="noStrike" baseline="0" dirty="0" smtClean="0">
                <a:latin typeface="NimbusRomNo9L-Regu"/>
              </a:rPr>
              <a:t>W. Emfinger</a:t>
            </a:r>
            <a:r>
              <a:rPr lang="en-US" sz="1400" b="0" i="0" u="none" strike="noStrike" baseline="0" dirty="0" smtClean="0">
                <a:latin typeface="NimbusRomNo9L-Regu"/>
              </a:rPr>
              <a:t>, P. Kumar, A. Dubey, W. Otte, A. Gokhale, G. Karsai. DREMS: A </a:t>
            </a:r>
            <a:r>
              <a:rPr lang="en-US" sz="1400" b="0" i="0" u="none" strike="noStrike" baseline="0" dirty="0" err="1" smtClean="0">
                <a:latin typeface="NimbusRomNo9L-Regu"/>
              </a:rPr>
              <a:t>Toolchain</a:t>
            </a:r>
            <a:r>
              <a:rPr lang="en-US" sz="1400" b="0" i="0" u="none" strike="noStrike" baseline="0" dirty="0" smtClean="0">
                <a:latin typeface="NimbusRomNo9L-Regu"/>
              </a:rPr>
              <a:t> for the Rapid Application Development, Integration, and Deployment of Managed Distributed Real-time Embedded Systems. In </a:t>
            </a:r>
            <a:r>
              <a:rPr lang="en-US" sz="1400" b="0" i="0" u="none" strike="noStrike" baseline="0" dirty="0" smtClean="0">
                <a:latin typeface="NimbusRomNo9L-ReguItal"/>
              </a:rPr>
              <a:t>Proceedings of the IEEE Real-Time Systems Symposium</a:t>
            </a:r>
            <a:r>
              <a:rPr lang="en-US" sz="1400" b="0" i="0" u="none" strike="noStrike" baseline="0" dirty="0" smtClean="0">
                <a:latin typeface="NimbusRomNo9L-Regu"/>
              </a:rPr>
              <a:t>, </a:t>
            </a:r>
            <a:r>
              <a:rPr lang="en-US" sz="1400" b="0" i="0" u="none" strike="noStrike" baseline="0" dirty="0" err="1" smtClean="0">
                <a:latin typeface="NimbusRomNo9L-Regu"/>
              </a:rPr>
              <a:t>RTSS@Work</a:t>
            </a:r>
            <a:r>
              <a:rPr lang="en-US" sz="1400" b="0" i="0" u="none" strike="noStrike" baseline="0" dirty="0" smtClean="0">
                <a:latin typeface="NimbusRomNo9L-Regu"/>
              </a:rPr>
              <a:t> 2013, Vancouver, Canada, 2013. IEEE</a:t>
            </a:r>
          </a:p>
          <a:p>
            <a:r>
              <a:rPr lang="en-US" sz="1400" dirty="0">
                <a:latin typeface="NimbusRomNo9L-Regu"/>
              </a:rPr>
              <a:t>P. S. Kumar, </a:t>
            </a:r>
            <a:r>
              <a:rPr lang="en-US" sz="1400" b="1" dirty="0">
                <a:latin typeface="NimbusRomNo9L-Regu"/>
              </a:rPr>
              <a:t>W. Emfinger</a:t>
            </a:r>
            <a:r>
              <a:rPr lang="en-US" sz="1400" dirty="0">
                <a:latin typeface="NimbusRomNo9L-Regu"/>
              </a:rPr>
              <a:t>, A. Kulkarni, G. Karsai, </a:t>
            </a:r>
            <a:r>
              <a:rPr lang="en-US" sz="1400" dirty="0" err="1">
                <a:latin typeface="NimbusRomNo9L-Regu"/>
              </a:rPr>
              <a:t>D.Watkins</a:t>
            </a:r>
            <a:r>
              <a:rPr lang="en-US" sz="1400" dirty="0">
                <a:latin typeface="NimbusRomNo9L-Regu"/>
              </a:rPr>
              <a:t>, B. Gasser, C. Ridgewell, and A. </a:t>
            </a:r>
            <a:r>
              <a:rPr lang="en-US" sz="1400" dirty="0" err="1">
                <a:latin typeface="NimbusRomNo9L-Regu"/>
              </a:rPr>
              <a:t>Anilkumar</a:t>
            </a:r>
            <a:r>
              <a:rPr lang="en-US" sz="1400" dirty="0">
                <a:latin typeface="NimbusRomNo9L-Regu"/>
              </a:rPr>
              <a:t>. </a:t>
            </a:r>
            <a:r>
              <a:rPr lang="en-US" sz="1400" dirty="0" err="1">
                <a:latin typeface="NimbusRomNo9L-Regu"/>
              </a:rPr>
              <a:t>Rosmod</a:t>
            </a:r>
            <a:r>
              <a:rPr lang="en-US" sz="1400" dirty="0">
                <a:latin typeface="NimbusRomNo9L-Regu"/>
              </a:rPr>
              <a:t>: A </a:t>
            </a:r>
            <a:r>
              <a:rPr lang="en-US" sz="1400" dirty="0" err="1">
                <a:latin typeface="NimbusRomNo9L-Regu"/>
              </a:rPr>
              <a:t>toolsuite</a:t>
            </a:r>
            <a:r>
              <a:rPr lang="en-US" sz="1400" dirty="0">
                <a:latin typeface="NimbusRomNo9L-Regu"/>
              </a:rPr>
              <a:t> for modeling, generating, deploying, and managing distributed real-time component-based software using </a:t>
            </a:r>
            <a:r>
              <a:rPr lang="en-US" sz="1400" dirty="0" err="1">
                <a:latin typeface="NimbusRomNo9L-Regu"/>
              </a:rPr>
              <a:t>ros</a:t>
            </a:r>
            <a:r>
              <a:rPr lang="en-US" sz="1400" dirty="0">
                <a:latin typeface="NimbusRomNo9L-Regu"/>
              </a:rPr>
              <a:t>. In Rapid System Prototyping Symposium (ESWEEK), Amsterdam, The Netherlands, </a:t>
            </a:r>
            <a:r>
              <a:rPr lang="en-US" sz="1400" dirty="0" smtClean="0">
                <a:latin typeface="NimbusRomNo9L-Regu"/>
              </a:rPr>
              <a:t>2015</a:t>
            </a:r>
            <a:endParaRPr lang="en-US" sz="1400" b="0" i="0" u="none" strike="noStrike" baseline="0" dirty="0" smtClean="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P. S. Kumar, </a:t>
            </a:r>
            <a:r>
              <a:rPr lang="en-US" sz="1400" b="1" dirty="0">
                <a:latin typeface="NimbusRomNo9L-Regu"/>
              </a:rPr>
              <a:t>W. Emfinger</a:t>
            </a:r>
            <a:r>
              <a:rPr lang="en-US" sz="1400" dirty="0">
                <a:latin typeface="NimbusRomNo9L-Regu"/>
              </a:rPr>
              <a:t>, and G. Karsai. A testbed to simulate and analyze </a:t>
            </a:r>
            <a:r>
              <a:rPr lang="en-US" sz="1400" dirty="0" smtClean="0">
                <a:latin typeface="NimbusRomNo9L-Regu"/>
              </a:rPr>
              <a:t>resilient cyber-physical </a:t>
            </a:r>
            <a:r>
              <a:rPr lang="en-US" sz="1400" dirty="0">
                <a:latin typeface="NimbusRomNo9L-Regu"/>
              </a:rPr>
              <a:t>systems. In Rapid System Prototyping Symposium (ESWEEK), 2015</a:t>
            </a:r>
            <a:endParaRPr lang="en-US" sz="1400" b="0" i="0" u="none" strike="noStrike" baseline="0" dirty="0" smtClean="0">
              <a:latin typeface="NimbusRomNo9L-Regu"/>
            </a:endParaRPr>
          </a:p>
          <a:p>
            <a:r>
              <a:rPr lang="en-US" sz="1400" b="0" i="0" u="none" strike="noStrike" baseline="0" dirty="0" smtClean="0">
                <a:latin typeface="NimbusRomNo9L-Regu"/>
              </a:rPr>
              <a:t>Pradhan S., </a:t>
            </a:r>
            <a:r>
              <a:rPr lang="en-US" sz="1400" b="1" i="0" u="none" strike="noStrike" baseline="0" dirty="0" smtClean="0">
                <a:latin typeface="NimbusRomNo9L-Regu"/>
              </a:rPr>
              <a:t>W. Emfinger</a:t>
            </a:r>
            <a:r>
              <a:rPr lang="en-US" sz="1400" b="0" i="0" u="none" strike="noStrike" baseline="0" dirty="0" smtClean="0">
                <a:latin typeface="NimbusRomNo9L-Regu"/>
              </a:rPr>
              <a:t>, A. Dubey, W. Otte, A. </a:t>
            </a:r>
            <a:r>
              <a:rPr lang="en-US" sz="1400" b="0" i="0" u="none" strike="noStrike" baseline="0" dirty="0" err="1" smtClean="0">
                <a:latin typeface="NimbusRomNo9L-Regu"/>
              </a:rPr>
              <a:t>Coglio</a:t>
            </a:r>
            <a:r>
              <a:rPr lang="en-US" sz="1400" b="0" i="0" u="none" strike="noStrike" baseline="0" dirty="0" smtClean="0">
                <a:latin typeface="NimbusRomNo9L-Regu"/>
              </a:rPr>
              <a:t>, D. Balasubramanian, </a:t>
            </a:r>
            <a:r>
              <a:rPr lang="en-US" sz="1400" b="0" i="0" u="none" strike="noStrike" baseline="0" dirty="0" err="1" smtClean="0">
                <a:latin typeface="NimbusRomNo9L-Regu"/>
              </a:rPr>
              <a:t>A.Gokhale</a:t>
            </a:r>
            <a:r>
              <a:rPr lang="en-US" sz="1400" b="0" i="0" u="none" strike="noStrike" baseline="0" dirty="0" smtClean="0">
                <a:latin typeface="NimbusRomNo9L-Regu"/>
              </a:rPr>
              <a:t>, G. Karsai. Establishing secure interactions across distributed applications in satellite clusters. In </a:t>
            </a:r>
            <a:r>
              <a:rPr lang="en-US" sz="1400" b="0" i="0" u="none" strike="noStrike" baseline="0" dirty="0" smtClean="0">
                <a:latin typeface="NimbusRomNo9L-ReguItal"/>
              </a:rPr>
              <a:t>Proceedings of the IEEE International Conference on Space Mission Challenges for Information Technology</a:t>
            </a:r>
            <a:r>
              <a:rPr lang="en-US" sz="1400" b="0" i="0" u="none" strike="noStrike" baseline="0" dirty="0" smtClean="0">
                <a:latin typeface="NimbusRomNo9L-Regu"/>
              </a:rPr>
              <a:t>, SMC-IT, 2014, Laurel, MD, USA. IEEE </a:t>
            </a:r>
          </a:p>
          <a:p>
            <a:r>
              <a:rPr lang="en-US" sz="1400" dirty="0">
                <a:latin typeface="NimbusRomNo9L-Regu"/>
              </a:rPr>
              <a:t>Balasubramanian, D., </a:t>
            </a:r>
            <a:r>
              <a:rPr lang="en-US" sz="1400" b="1" dirty="0">
                <a:latin typeface="NimbusRomNo9L-Regu"/>
              </a:rPr>
              <a:t>W. Emfinger</a:t>
            </a:r>
            <a:r>
              <a:rPr lang="en-US" sz="1400" dirty="0">
                <a:latin typeface="NimbusRomNo9L-Regu"/>
              </a:rPr>
              <a:t>, P. S. Kumar, W. Otte, A. Dubey, and G. Karsai. An application development and deployment platform for satellite clusters. In </a:t>
            </a:r>
            <a:r>
              <a:rPr lang="en-US" sz="1400" dirty="0">
                <a:latin typeface="NimbusRomNo9L-ReguItal"/>
              </a:rPr>
              <a:t>Proceedings of the Workshop on Spacecraft Flight Software</a:t>
            </a:r>
            <a:r>
              <a:rPr lang="en-US" sz="1400" dirty="0">
                <a:latin typeface="NimbusRomNo9L-Regu"/>
              </a:rPr>
              <a:t>, 2013</a:t>
            </a:r>
          </a:p>
          <a:p>
            <a:r>
              <a:rPr lang="en-US" sz="1400" dirty="0">
                <a:latin typeface="NimbusRomNo9L-Regu"/>
              </a:rPr>
              <a:t>Balasubramanian, D., A. Dubey, W. R. Otte, </a:t>
            </a:r>
            <a:r>
              <a:rPr lang="en-US" sz="1400" b="1" dirty="0">
                <a:latin typeface="NimbusRomNo9L-Regu"/>
              </a:rPr>
              <a:t>W. Emfinger</a:t>
            </a:r>
            <a:r>
              <a:rPr lang="en-US" sz="1400" dirty="0">
                <a:latin typeface="NimbusRomNo9L-Regu"/>
              </a:rPr>
              <a:t>, P. Kumar, and G. Karsai. A Rapid Testing Framework for a Mobile Cloud Infrastructure. In </a:t>
            </a:r>
            <a:r>
              <a:rPr lang="en-US" sz="1400" dirty="0">
                <a:latin typeface="NimbusRomNo9L-ReguItal"/>
              </a:rPr>
              <a:t>Proceedings of the IEEE International Symposium on Rapid System Prototyping</a:t>
            </a:r>
            <a:r>
              <a:rPr lang="en-US" sz="1400" dirty="0">
                <a:latin typeface="NimbusRomNo9L-Regu"/>
              </a:rPr>
              <a:t>, RSP, 2014. </a:t>
            </a:r>
            <a:r>
              <a:rPr lang="en-US" sz="1400" dirty="0" smtClean="0">
                <a:latin typeface="NimbusRomNo9L-Regu"/>
              </a:rPr>
              <a:t>IEEE</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36442775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Dubey, A., </a:t>
            </a:r>
            <a:r>
              <a:rPr lang="en-US" sz="1400" b="1" dirty="0">
                <a:latin typeface="NimbusRomNo9L-Regu"/>
              </a:rPr>
              <a:t>W. Emfinger</a:t>
            </a:r>
            <a:r>
              <a:rPr lang="en-US" sz="1400" dirty="0">
                <a:latin typeface="NimbusRomNo9L-Regu"/>
              </a:rPr>
              <a:t>, A. Gokhale, G. Karsai, W. R. Otte, J. Parsons, C. Szabo, A. </a:t>
            </a:r>
            <a:r>
              <a:rPr lang="en-US" sz="1400" dirty="0" err="1">
                <a:latin typeface="NimbusRomNo9L-Regu"/>
              </a:rPr>
              <a:t>Coglio</a:t>
            </a:r>
            <a:r>
              <a:rPr lang="en-US" sz="1400" dirty="0">
                <a:latin typeface="NimbusRomNo9L-Regu"/>
              </a:rPr>
              <a:t>, E. Smith, and P. Bose. A Software Platform for Fractionated Spacecraft. In </a:t>
            </a:r>
            <a:r>
              <a:rPr lang="en-US" sz="1400" dirty="0">
                <a:latin typeface="NimbusRomNo9L-ReguItal"/>
              </a:rPr>
              <a:t>Proceedings of the 2012 IEEE Aerospace Conference</a:t>
            </a:r>
            <a:r>
              <a:rPr lang="en-US" sz="1400" dirty="0">
                <a:latin typeface="NimbusRomNo9L-Regu"/>
              </a:rPr>
              <a:t>, Big Sky, Montana, 03/2012. IEEE</a:t>
            </a:r>
          </a:p>
          <a:p>
            <a:r>
              <a:rPr lang="en-US" sz="1400" dirty="0" err="1">
                <a:latin typeface="NimbusRomNo9L-Regu"/>
              </a:rPr>
              <a:t>Levendovszky</a:t>
            </a:r>
            <a:r>
              <a:rPr lang="en-US" sz="1400" dirty="0">
                <a:latin typeface="NimbusRomNo9L-Regu"/>
              </a:rPr>
              <a:t>, T., A. Dubey, W. R. Otte, D. Balasubramanian, A. </a:t>
            </a:r>
            <a:r>
              <a:rPr lang="en-US" sz="1400" dirty="0" err="1">
                <a:latin typeface="NimbusRomNo9L-Regu"/>
              </a:rPr>
              <a:t>Coglio</a:t>
            </a:r>
            <a:r>
              <a:rPr lang="en-US" sz="1400" dirty="0">
                <a:latin typeface="NimbusRomNo9L-Regu"/>
              </a:rPr>
              <a:t>, S. </a:t>
            </a:r>
            <a:r>
              <a:rPr lang="en-US" sz="1400" dirty="0" err="1">
                <a:latin typeface="NimbusRomNo9L-Regu"/>
              </a:rPr>
              <a:t>Nyako</a:t>
            </a:r>
            <a:r>
              <a:rPr lang="en-US" sz="1400" dirty="0">
                <a:latin typeface="NimbusRomNo9L-Regu"/>
              </a:rPr>
              <a:t>, </a:t>
            </a:r>
            <a:r>
              <a:rPr lang="en-US" sz="1400" b="1" dirty="0">
                <a:latin typeface="NimbusRomNo9L-Regu"/>
              </a:rPr>
              <a:t>W. Emfinger</a:t>
            </a:r>
            <a:r>
              <a:rPr lang="en-US" sz="1400" dirty="0">
                <a:latin typeface="NimbusRomNo9L-Regu"/>
              </a:rPr>
              <a:t>, P. Kumar, A. Gokhale, and G. Karsai. DREMS: A Model-Driven Distributed Secure Information Architecture Platform for Managed Embedded Systems. In </a:t>
            </a:r>
            <a:r>
              <a:rPr lang="en-US" sz="1400" dirty="0">
                <a:latin typeface="NimbusRomNo9L-ReguItal"/>
              </a:rPr>
              <a:t>IEEE Software</a:t>
            </a:r>
            <a:r>
              <a:rPr lang="en-US" sz="1400" dirty="0">
                <a:latin typeface="NimbusRomNo9L-Regu"/>
              </a:rPr>
              <a:t>, vol. 99: IEEE Computer Society, 2014. IEEE</a:t>
            </a:r>
          </a:p>
          <a:p>
            <a:r>
              <a:rPr lang="en-US" sz="1400" dirty="0">
                <a:latin typeface="NimbusRomNo9L-Regu"/>
              </a:rPr>
              <a:t>Submitted, Awaiting Review:</a:t>
            </a:r>
          </a:p>
          <a:p>
            <a:pPr lvl="1"/>
            <a:r>
              <a:rPr lang="en-US" sz="1400" b="1" dirty="0">
                <a:latin typeface="NimbusRomNo9L-Regu"/>
              </a:rPr>
              <a:t>W. Emfinger</a:t>
            </a:r>
            <a:r>
              <a:rPr lang="en-US" sz="1400" dirty="0">
                <a:latin typeface="NimbusRomNo9L-Regu"/>
              </a:rPr>
              <a:t>, P. Kumar, A. Dubey, G. Karsai. Towards Assurances in Self-Adaptive, Dynamic, Distributed Real-time Embedded Systems. In </a:t>
            </a:r>
            <a:r>
              <a:rPr lang="en-US" sz="1400" dirty="0">
                <a:latin typeface="NimbusRomNo9L-ReguItal"/>
              </a:rPr>
              <a:t>Software Engineering for Self-Adaptive Systems: Assurances</a:t>
            </a:r>
            <a:r>
              <a:rPr lang="en-US" sz="1400" dirty="0">
                <a:latin typeface="NimbusRomNo9L-Regu"/>
              </a:rPr>
              <a:t>, 2015</a:t>
            </a:r>
            <a:r>
              <a:rPr lang="en-US" sz="1400" dirty="0" smtClean="0">
                <a:latin typeface="NimbusRomNo9L-Regu"/>
              </a:rPr>
              <a:t>.</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2021895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L. Thiele, S. Chakraborty, and M. </a:t>
            </a:r>
            <a:r>
              <a:rPr lang="en-US" sz="1400" b="0" i="0" u="none" strike="noStrike" baseline="0" dirty="0" err="1" smtClean="0">
                <a:latin typeface="NimbusRomNo9L-Regu"/>
              </a:rPr>
              <a:t>Naedele</a:t>
            </a:r>
            <a:r>
              <a:rPr lang="en-US" sz="1400" b="0" i="0" u="none" strike="noStrike" baseline="0" dirty="0" smtClean="0">
                <a:latin typeface="NimbusRomNo9L-Regu"/>
              </a:rPr>
              <a:t>. Real-time calculus for scheduling hard real-time systems. In </a:t>
            </a:r>
            <a:r>
              <a:rPr lang="en-US" sz="1400" b="0" i="0" u="none" strike="noStrike" baseline="0" dirty="0" smtClean="0">
                <a:latin typeface="NimbusRomNo9L-ReguItal"/>
              </a:rPr>
              <a:t>in ISCAS</a:t>
            </a:r>
            <a:r>
              <a:rPr lang="en-US" sz="1400" b="0" i="0" u="none" strike="noStrike" baseline="0" dirty="0" smtClean="0">
                <a:latin typeface="NimbusRomNo9L-Regu"/>
              </a:rPr>
              <a:t>, pages 101–104, 2000.</a:t>
            </a:r>
          </a:p>
          <a:p>
            <a:r>
              <a:rPr lang="en-US" sz="1400" b="0" i="0" u="none" strike="noStrike" baseline="0" dirty="0" smtClean="0">
                <a:latin typeface="NimbusRomNo9L-Regu"/>
              </a:rPr>
              <a:t>A. </a:t>
            </a:r>
            <a:r>
              <a:rPr lang="en-US" sz="1400" b="0" i="0" u="none" strike="noStrike" baseline="0" dirty="0" err="1" smtClean="0">
                <a:latin typeface="NimbusRomNo9L-Regu"/>
              </a:rPr>
              <a:t>Varga</a:t>
            </a:r>
            <a:r>
              <a:rPr lang="en-US" sz="1400" b="0" i="0" u="none" strike="noStrike" baseline="0" dirty="0" smtClean="0">
                <a:latin typeface="NimbusRomNo9L-Regu"/>
              </a:rPr>
              <a:t> and R. </a:t>
            </a:r>
            <a:r>
              <a:rPr lang="en-US" sz="1400" b="0" i="0" u="none" strike="noStrike" baseline="0" dirty="0" err="1" smtClean="0">
                <a:latin typeface="NimbusRomNo9L-Regu"/>
              </a:rPr>
              <a:t>Hornig</a:t>
            </a:r>
            <a:r>
              <a:rPr lang="en-US" sz="1400" b="0" i="0" u="none" strike="noStrike" baseline="0" dirty="0" smtClean="0">
                <a:latin typeface="NimbusRomNo9L-Regu"/>
              </a:rPr>
              <a:t>. An overview of the </a:t>
            </a:r>
            <a:r>
              <a:rPr lang="en-US" sz="1400" b="0" i="0" u="none" strike="noStrike" baseline="0" dirty="0" err="1" smtClean="0">
                <a:latin typeface="NimbusRomNo9L-Regu"/>
              </a:rPr>
              <a:t>omnet</a:t>
            </a:r>
            <a:r>
              <a:rPr lang="en-US" sz="1400" b="0" i="0" u="none" strike="noStrike" baseline="0" dirty="0" smtClean="0">
                <a:latin typeface="NimbusRomNo9L-Regu"/>
              </a:rPr>
              <a:t>++ simulation environment. In </a:t>
            </a:r>
            <a:r>
              <a:rPr lang="en-US" sz="1400" b="0" i="0" u="none" strike="noStrike" baseline="0" dirty="0" err="1" smtClean="0">
                <a:latin typeface="NimbusRomNo9L-ReguItal"/>
              </a:rPr>
              <a:t>Simutools</a:t>
            </a:r>
            <a:r>
              <a:rPr lang="en-US" sz="1400" b="0" i="0" u="none" strike="noStrike" baseline="0" dirty="0" smtClean="0">
                <a:latin typeface="NimbusRomNo9L-ReguItal"/>
              </a:rPr>
              <a:t> ’08: Proceedings of the 1st international conference on Simulation tools and techniques for communications, networks and systems &amp; workshops</a:t>
            </a:r>
            <a:r>
              <a:rPr lang="en-US" sz="1400" b="0" i="0" u="none" strike="noStrike" baseline="0" dirty="0" smtClean="0">
                <a:latin typeface="NimbusRomNo9L-Regu"/>
              </a:rPr>
              <a:t>, pages 1–10, ICST, Brussels, Belgium, Belgium, 2008. ICST (Institute for Computer </a:t>
            </a:r>
            <a:r>
              <a:rPr lang="en-US" sz="1400" b="0" i="0" u="none" strike="noStrike" baseline="0" dirty="0" err="1" smtClean="0">
                <a:latin typeface="NimbusRomNo9L-Regu"/>
              </a:rPr>
              <a:t>Sciences,Social</a:t>
            </a:r>
            <a:r>
              <a:rPr lang="en-US" sz="1400" b="0" i="0" u="none" strike="noStrike" baseline="0" dirty="0" smtClean="0">
                <a:latin typeface="NimbusRomNo9L-Regu"/>
              </a:rPr>
              <a:t>-Informatics and Telecommunications Engineering).</a:t>
            </a:r>
          </a:p>
          <a:p>
            <a:r>
              <a:rPr lang="en-US" sz="1400" b="0" i="0" u="none" strike="noStrike" baseline="0" dirty="0" smtClean="0">
                <a:latin typeface="NimbusRomNo9L-Regu"/>
              </a:rPr>
              <a:t>L. Rizzo. </a:t>
            </a:r>
            <a:r>
              <a:rPr lang="en-US" sz="1400" b="0" i="0" u="none" strike="noStrike" baseline="0" dirty="0" err="1" smtClean="0">
                <a:latin typeface="NimbusRomNo9L-Regu"/>
              </a:rPr>
              <a:t>Dummynet</a:t>
            </a:r>
            <a:r>
              <a:rPr lang="en-US" sz="1400" b="0" i="0" u="none" strike="noStrike" baseline="0" dirty="0" smtClean="0">
                <a:latin typeface="NimbusRomNo9L-Regu"/>
              </a:rPr>
              <a:t> : a simple approach to the evaluation of network protocols. </a:t>
            </a:r>
            <a:r>
              <a:rPr lang="en-US" sz="1400" b="0" i="0" u="none" strike="noStrike" baseline="0" dirty="0" smtClean="0">
                <a:latin typeface="NimbusRomNo9L-ReguItal"/>
              </a:rPr>
              <a:t>ACM SIGCOMM Computer Communication Review</a:t>
            </a:r>
            <a:r>
              <a:rPr lang="en-US" sz="1400" b="0" i="0" u="none" strike="noStrike" baseline="0" dirty="0" smtClean="0">
                <a:latin typeface="NimbusRomNo9L-Regu"/>
              </a:rPr>
              <a:t>, 27(1):31–41, 1997.</a:t>
            </a:r>
          </a:p>
          <a:p>
            <a:r>
              <a:rPr lang="en-US" sz="1400" b="0" i="0" u="none" strike="noStrike" baseline="0" dirty="0" smtClean="0">
                <a:latin typeface="NimbusRomNo9L-Regu"/>
              </a:rPr>
              <a:t>D. </a:t>
            </a:r>
            <a:r>
              <a:rPr lang="en-US" sz="1400" b="0" i="0" u="none" strike="noStrike" baseline="0" dirty="0" err="1" smtClean="0">
                <a:latin typeface="NimbusRomNo9L-Regu"/>
              </a:rPr>
              <a:t>Mahrenholz</a:t>
            </a:r>
            <a:r>
              <a:rPr lang="en-US" sz="1400" b="0" i="0" u="none" strike="noStrike" baseline="0" dirty="0" smtClean="0">
                <a:latin typeface="NimbusRomNo9L-Regu"/>
              </a:rPr>
              <a:t> and S. Ivanov. Real-time network emulation with ns-2. </a:t>
            </a:r>
            <a:r>
              <a:rPr lang="en-US" sz="1400" b="0" i="0" u="none" strike="noStrike" baseline="0" dirty="0" smtClean="0">
                <a:latin typeface="NimbusRomNo9L-ReguItal"/>
              </a:rPr>
              <a:t>Proceedings- Eighth IEEE International Symposium on Distributed Simulation and Real-Time Applications, DS-RT 2004</a:t>
            </a:r>
            <a:r>
              <a:rPr lang="en-US" sz="1400" b="0" i="0" u="none" strike="noStrike" baseline="0" dirty="0" smtClean="0">
                <a:latin typeface="NimbusRomNo9L-Regu"/>
              </a:rPr>
              <a:t>, pages 29–36, 2004.</a:t>
            </a:r>
          </a:p>
          <a:p>
            <a:r>
              <a:rPr lang="en-US" sz="1400" dirty="0">
                <a:latin typeface="NimbusRomNo9L-Regu"/>
              </a:rPr>
              <a:t>J.-Y. Le </a:t>
            </a:r>
            <a:r>
              <a:rPr lang="en-US" sz="1400" dirty="0" err="1">
                <a:latin typeface="NimbusRomNo9L-Regu"/>
              </a:rPr>
              <a:t>Boudec</a:t>
            </a:r>
            <a:r>
              <a:rPr lang="en-US" sz="1400" dirty="0">
                <a:latin typeface="NimbusRomNo9L-Regu"/>
              </a:rPr>
              <a:t> and P. </a:t>
            </a:r>
            <a:r>
              <a:rPr lang="en-US" sz="1400" dirty="0" err="1">
                <a:latin typeface="NimbusRomNo9L-Regu"/>
              </a:rPr>
              <a:t>Thiran</a:t>
            </a:r>
            <a:r>
              <a:rPr lang="en-US" sz="1400" dirty="0">
                <a:latin typeface="NimbusRomNo9L-Regu"/>
              </a:rPr>
              <a:t>. </a:t>
            </a:r>
            <a:r>
              <a:rPr lang="en-US" sz="1400" dirty="0">
                <a:latin typeface="NimbusRomNo9L-ReguItal"/>
              </a:rPr>
              <a:t>Network Calculus: A Theory of Deterministic Queuing Systems for the Internet</a:t>
            </a:r>
            <a:r>
              <a:rPr lang="en-US" sz="1400" dirty="0">
                <a:latin typeface="NimbusRomNo9L-Regu"/>
              </a:rPr>
              <a:t>. Springer-</a:t>
            </a:r>
            <a:r>
              <a:rPr lang="en-US" sz="1400" dirty="0" err="1">
                <a:latin typeface="NimbusRomNo9L-Regu"/>
              </a:rPr>
              <a:t>Verlag</a:t>
            </a:r>
            <a:r>
              <a:rPr lang="en-US" sz="1400" dirty="0">
                <a:latin typeface="NimbusRomNo9L-Regu"/>
              </a:rPr>
              <a:t>, Berlin, Heidelberg, 2001</a:t>
            </a:r>
            <a:r>
              <a:rPr lang="en-US" sz="1400" dirty="0" smtClean="0">
                <a:latin typeface="NimbusRomNo9L-Regu"/>
              </a:rPr>
              <a:t>.</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39559724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D. G. Kendall. Stochastic Processes Occurring in the Theory of Queues and their Analysis by the Method of the Imbedded Markov Chain. </a:t>
            </a:r>
            <a:r>
              <a:rPr lang="en-US" sz="1400" b="0" i="0" u="none" strike="noStrike" baseline="0" dirty="0" smtClean="0">
                <a:latin typeface="NimbusRomNo9L-ReguItal"/>
              </a:rPr>
              <a:t>The Annals of Mathematical Statistics</a:t>
            </a:r>
            <a:r>
              <a:rPr lang="en-US" sz="1400" b="0" i="0" u="none" strike="noStrike" baseline="0" dirty="0" smtClean="0">
                <a:latin typeface="NimbusRomNo9L-Regu"/>
              </a:rPr>
              <a:t>, 24(3):338–354, 1953.</a:t>
            </a:r>
          </a:p>
          <a:p>
            <a:r>
              <a:rPr lang="en-US" sz="1400" b="0" i="0" u="none" strike="noStrike" baseline="0" dirty="0" smtClean="0">
                <a:latin typeface="NimbusRomNo9L-Regu"/>
              </a:rPr>
              <a:t>Gilberto Flores Lucio, Marcos Paredes-</a:t>
            </a:r>
            <a:r>
              <a:rPr lang="en-US" sz="1400" b="0" i="0" u="none" strike="noStrike" baseline="0" dirty="0" err="1" smtClean="0">
                <a:latin typeface="NimbusRomNo9L-Regu"/>
              </a:rPr>
              <a:t>farrera</a:t>
            </a:r>
            <a:r>
              <a:rPr lang="en-US" sz="1400" b="0" i="0" u="none" strike="noStrike" baseline="0" dirty="0" smtClean="0">
                <a:latin typeface="NimbusRomNo9L-Regu"/>
              </a:rPr>
              <a:t>, Emmanuel </a:t>
            </a:r>
            <a:r>
              <a:rPr lang="en-US" sz="1400" b="0" i="0" u="none" strike="noStrike" baseline="0" dirty="0" err="1" smtClean="0">
                <a:latin typeface="NimbusRomNo9L-Regu"/>
              </a:rPr>
              <a:t>Jammeh</a:t>
            </a:r>
            <a:r>
              <a:rPr lang="en-US" sz="1400" b="0" i="0" u="none" strike="noStrike" baseline="0" dirty="0" smtClean="0">
                <a:latin typeface="NimbusRomNo9L-Regu"/>
              </a:rPr>
              <a:t>, Martin </a:t>
            </a:r>
            <a:r>
              <a:rPr lang="en-US" sz="1400" b="0" i="0" u="none" strike="noStrike" baseline="0" dirty="0" err="1" smtClean="0">
                <a:latin typeface="NimbusRomNo9L-Regu"/>
              </a:rPr>
              <a:t>Fleury</a:t>
            </a:r>
            <a:r>
              <a:rPr lang="en-US" sz="1400" b="0" i="0" u="none" strike="noStrike" baseline="0" dirty="0" smtClean="0">
                <a:latin typeface="NimbusRomNo9L-Regu"/>
              </a:rPr>
              <a:t>, and M. J. Reed. OPNET Modeler and Ns-2: Comparing the Accuracy of Network Simulators for Packet-Level Analysis using a Network </a:t>
            </a:r>
            <a:r>
              <a:rPr lang="en-US" sz="1400" b="0" i="0" u="none" strike="noStrike" baseline="0" dirty="0" err="1" smtClean="0">
                <a:latin typeface="NimbusRomNo9L-Regu"/>
              </a:rPr>
              <a:t>Testbed</a:t>
            </a:r>
            <a:r>
              <a:rPr lang="en-US" sz="1400" b="0" i="0" u="none" strike="noStrike" baseline="0" dirty="0" smtClean="0">
                <a:latin typeface="NimbusRomNo9L-Regu"/>
              </a:rPr>
              <a:t>. </a:t>
            </a:r>
            <a:r>
              <a:rPr lang="en-US" sz="1400" b="0" i="0" u="none" strike="noStrike" baseline="0" dirty="0" smtClean="0">
                <a:latin typeface="NimbusRomNo9L-ReguItal"/>
              </a:rPr>
              <a:t>3rd WEAS International Conference on Simulation, Modelling and Optimization (ICOSMO)</a:t>
            </a:r>
            <a:r>
              <a:rPr lang="en-US" sz="1400" b="0" i="0" u="none" strike="noStrike" baseline="0" dirty="0" smtClean="0">
                <a:latin typeface="NimbusRomNo9L-Regu"/>
              </a:rPr>
              <a:t>, pages 700–707, 2003.</a:t>
            </a:r>
          </a:p>
          <a:p>
            <a:r>
              <a:rPr lang="en-US" sz="1400" b="0" i="0" u="none" strike="noStrike" baseline="0" dirty="0" smtClean="0">
                <a:latin typeface="NimbusRomNo9L-Regu"/>
              </a:rPr>
              <a:t>G. </a:t>
            </a:r>
            <a:r>
              <a:rPr lang="en-US" sz="1400" b="0" i="0" u="none" strike="noStrike" baseline="0" dirty="0" err="1" smtClean="0">
                <a:latin typeface="NimbusRomNo9L-Regu"/>
              </a:rPr>
              <a:t>Giambene</a:t>
            </a:r>
            <a:r>
              <a:rPr lang="en-US" sz="1400" b="0" i="0" u="none" strike="noStrike" baseline="0" dirty="0" smtClean="0">
                <a:latin typeface="NimbusRomNo9L-Regu"/>
              </a:rPr>
              <a:t>. </a:t>
            </a:r>
            <a:r>
              <a:rPr lang="en-US" sz="1400" b="0" i="0" u="none" strike="noStrike" baseline="0" dirty="0" smtClean="0">
                <a:latin typeface="NimbusRomNo9L-ReguItal"/>
              </a:rPr>
              <a:t>Queuing Theory and Telecommunications Networks and Applications</a:t>
            </a:r>
            <a:r>
              <a:rPr lang="en-US" sz="1400" b="0" i="0" u="none" strike="noStrike" baseline="0" dirty="0" smtClean="0">
                <a:latin typeface="NimbusRomNo9L-Regu"/>
              </a:rPr>
              <a:t>. 2005.</a:t>
            </a:r>
          </a:p>
          <a:p>
            <a:r>
              <a:rPr lang="en-US" sz="1400" b="0" i="0" u="none" strike="noStrike" baseline="0" dirty="0" smtClean="0">
                <a:latin typeface="NimbusRomNo9L-Regu"/>
              </a:rPr>
              <a:t>R. L. Cruz. A calculus for network delay–I: Network elements in isolation. </a:t>
            </a:r>
            <a:r>
              <a:rPr lang="en-US" sz="1400" b="0" i="0" u="none" strike="noStrike" baseline="0" dirty="0" smtClean="0">
                <a:latin typeface="NimbusRomNo9L-ReguItal"/>
              </a:rPr>
              <a:t>IEEE Transactions on Information Theory</a:t>
            </a:r>
            <a:r>
              <a:rPr lang="en-US" sz="1400" b="0" i="0" u="none" strike="noStrike" baseline="0" dirty="0" smtClean="0">
                <a:latin typeface="NimbusRomNo9L-Regu"/>
              </a:rPr>
              <a:t>, 37(1):114–131, 1991.</a:t>
            </a:r>
          </a:p>
          <a:p>
            <a:r>
              <a:rPr lang="en-US" sz="1400" b="0" i="0" u="none" strike="noStrike" baseline="0" dirty="0" smtClean="0">
                <a:latin typeface="NimbusRomNo9L-Regu"/>
              </a:rPr>
              <a:t>O. S. Consortium et al. </a:t>
            </a:r>
            <a:r>
              <a:rPr lang="en-US" sz="1400" b="0" i="0" u="none" strike="noStrike" baseline="0" dirty="0" err="1" smtClean="0">
                <a:latin typeface="NimbusRomNo9L-Regu"/>
              </a:rPr>
              <a:t>Openflow</a:t>
            </a:r>
            <a:r>
              <a:rPr lang="en-US" sz="1400" b="0" i="0" u="none" strike="noStrike" baseline="0" dirty="0" smtClean="0">
                <a:latin typeface="NimbusRomNo9L-Regu"/>
              </a:rPr>
              <a:t> switch specification version 1.0. 0, 2009.</a:t>
            </a:r>
          </a:p>
          <a:p>
            <a:r>
              <a:rPr lang="en-US" sz="1400" b="0" i="0" u="none" strike="noStrike" baseline="0" dirty="0" smtClean="0">
                <a:latin typeface="NimbusRomNo9L-Regu"/>
              </a:rPr>
              <a:t>M. Carbone and L. Rizzo. </a:t>
            </a:r>
            <a:r>
              <a:rPr lang="en-US" sz="1400" b="0" i="0" u="none" strike="noStrike" baseline="0" dirty="0" err="1" smtClean="0">
                <a:latin typeface="NimbusRomNo9L-Regu"/>
              </a:rPr>
              <a:t>Dummynet</a:t>
            </a:r>
            <a:r>
              <a:rPr lang="en-US" sz="1400" b="0" i="0" u="none" strike="noStrike" baseline="0" dirty="0" smtClean="0">
                <a:latin typeface="NimbusRomNo9L-Regu"/>
              </a:rPr>
              <a:t> revisited, 2010</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49</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51</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8146</TotalTime>
  <Words>4198</Words>
  <Application>Microsoft Office PowerPoint</Application>
  <PresentationFormat>On-screen Show (4:3)</PresentationFormat>
  <Paragraphs>556</Paragraphs>
  <Slides>51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PowerPoint Presentation</vt:lpstr>
      <vt:lpstr>PowerPoint Presentation</vt:lpstr>
      <vt:lpstr>PowerPoint Presentation</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 </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Publications</vt:lpstr>
      <vt:lpstr>Publications</vt:lpstr>
      <vt:lpstr>References</vt:lpstr>
      <vt:lpstr>References</vt:lpstr>
      <vt:lpstr>Questions?</vt:lpstr>
      <vt:lpstr>PNP2 Delay Analysis</vt:lpstr>
      <vt:lpstr>PNP2 Analysis of Statically Routed Networks</vt:lpstr>
      <vt:lpstr>PNP2 Analysis of Statically Routed Networks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1048</cp:revision>
  <cp:lastPrinted>2015-05-07T13:29:00Z</cp:lastPrinted>
  <dcterms:created xsi:type="dcterms:W3CDTF">2006-08-16T00:00:00Z</dcterms:created>
  <dcterms:modified xsi:type="dcterms:W3CDTF">2015-10-15T03:17:53Z</dcterms:modified>
</cp:coreProperties>
</file>